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media/image1.jpeg" ContentType="image/jpeg"/>
  <Override PartName="/ppt/theme/theme2.xml" ContentType="application/vnd.openxmlformats-officedocument.theme+xml"/>
  <Override PartName="/ppt/media/image2.jpeg" ContentType="image/jpeg"/>
  <Override PartName="/ppt/media/image3.jpeg" ContentType="image/jpeg"/>
  <Override PartName="/ppt/notesSlides/notesSlide1.xml" ContentType="application/vnd.openxmlformats-officedocument.presentationml.notesSlide+xml"/>
  <Override PartName="/ppt/media/image4.jpeg" ContentType="image/jpeg"/>
  <Override PartName="/ppt/media/image5.jpeg" ContentType="image/jpeg"/>
  <Override PartName="/ppt/media/image6.jpeg" ContentType="image/jpeg"/>
  <Override PartName="/ppt/notesSlides/notesSlide2.xml" ContentType="application/vnd.openxmlformats-officedocument.presentationml.notesSlide+xml"/>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notesSlides/notesSlide3.xml" ContentType="application/vnd.openxmlformats-officedocument.presentationml.notesSlide+xml"/>
  <Override PartName="/ppt/media/image12.jpeg" ContentType="image/jpeg"/>
  <Override PartName="/ppt/media/image13.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14.jpeg" ContentType="image/jpeg"/>
  <Override PartName="/ppt/media/image15.jpeg" ContentType="image/jpeg"/>
  <Override PartName="/ppt/media/image16.jpeg" ContentType="image/jpeg"/>
  <Override PartName="/ppt/notesSlides/notesSlide8.xml" ContentType="application/vnd.openxmlformats-officedocument.presentationml.notesSlide+xml"/>
  <Override PartName="/ppt/media/image17.jpeg" ContentType="image/jpeg"/>
  <Override PartName="/ppt/media/image18.jpeg" ContentType="image/jpeg"/>
  <Override PartName="/ppt/media/image19.jpeg" ContentType="image/jpeg"/>
  <Override PartName="/ppt/media/image20.jpeg" ContentType="image/jpeg"/>
  <Override PartName="/ppt/media/image21.jpeg" ContentType="image/jpeg"/>
  <Override PartName="/ppt/media/image22.jpeg" ContentType="image/jpeg"/>
  <Override PartName="/ppt/notesSlides/notesSlide9.xml" ContentType="application/vnd.openxmlformats-officedocument.presentationml.notesSlide+xml"/>
  <Override PartName="/ppt/media/image23.jpeg" ContentType="image/jpeg"/>
  <Override PartName="/ppt/media/image24.jpeg" ContentType="image/jpeg"/>
  <Override PartName="/ppt/media/image25.jpeg" ContentType="image/jpeg"/>
  <Override PartName="/ppt/media/image26.jpeg" ContentType="image/jpeg"/>
  <Override PartName="/ppt/media/image27.jpeg" ContentType="image/jpeg"/>
  <Override PartName="/ppt/notesSlides/notesSlide10.xml" ContentType="application/vnd.openxmlformats-officedocument.presentationml.notesSlide+xml"/>
  <Override PartName="/ppt/media/image28.jpeg" ContentType="image/jpeg"/>
  <Override PartName="/ppt/notesSlides/notesSlide1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Lst>
  <p:sldSz cx="16256000" cy="9144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Helvetica"/>
        <a:ea typeface="Helvetica"/>
        <a:cs typeface="Helvetica"/>
        <a:sym typeface="Helvetica"/>
      </a:defRPr>
    </a:lvl1pPr>
    <a:lvl2pPr marL="0" marR="0" indent="22860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Helvetica"/>
        <a:ea typeface="Helvetica"/>
        <a:cs typeface="Helvetica"/>
        <a:sym typeface="Helvetica"/>
      </a:defRPr>
    </a:lvl2pPr>
    <a:lvl3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Helvetica"/>
        <a:ea typeface="Helvetica"/>
        <a:cs typeface="Helvetica"/>
        <a:sym typeface="Helvetica"/>
      </a:defRPr>
    </a:lvl3pPr>
    <a:lvl4pPr marL="0" marR="0" indent="68580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Helvetica"/>
        <a:ea typeface="Helvetica"/>
        <a:cs typeface="Helvetica"/>
        <a:sym typeface="Helvetica"/>
      </a:defRPr>
    </a:lvl4pPr>
    <a:lvl5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Helvetica"/>
        <a:ea typeface="Helvetica"/>
        <a:cs typeface="Helvetica"/>
        <a:sym typeface="Helvetica"/>
      </a:defRPr>
    </a:lvl5pPr>
    <a:lvl6pPr marL="0" marR="0" indent="114300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Helvetica"/>
        <a:ea typeface="Helvetica"/>
        <a:cs typeface="Helvetica"/>
        <a:sym typeface="Helvetica"/>
      </a:defRPr>
    </a:lvl6pPr>
    <a:lvl7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Helvetica"/>
        <a:ea typeface="Helvetica"/>
        <a:cs typeface="Helvetica"/>
        <a:sym typeface="Helvetica"/>
      </a:defRPr>
    </a:lvl7pPr>
    <a:lvl8pPr marL="0" marR="0" indent="160020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Helvetica"/>
        <a:ea typeface="Helvetica"/>
        <a:cs typeface="Helvetica"/>
        <a:sym typeface="Helvetica"/>
      </a:defRPr>
    </a:lvl8pPr>
    <a:lvl9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Helvetica"/>
        <a:ea typeface="Helvetica"/>
        <a:cs typeface="Helvetica"/>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8F44A2F1-9E1F-4B54-A3A2-5F16C0AD49E2}" styleName="">
    <a:tblBg/>
    <a:wholeTb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wholeTbl>
    <a:band2H>
      <a:tcTxStyle b="def" i="def"/>
      <a:tcStyle>
        <a:tcBdr/>
        <a:fill>
          <a:solidFill>
            <a:srgbClr val="EFF1F3"/>
          </a:solidFill>
        </a:fill>
      </a:tcStyle>
    </a:band2H>
    <a:firstCo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Col>
    <a:la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Row>
  </a:tblStyle>
  <a:tblStyle styleId="{D51ADE6A-740E-44AE-83CC-AE7238B6C88D}" styleName="">
    <a:tblBg/>
    <a:wholeTb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wholeTbl>
    <a:band2H>
      <a:tcTxStyle b="def" i="def"/>
      <a:tcStyle>
        <a:tcBdr/>
        <a:fill>
          <a:solidFill>
            <a:srgbClr val="EFF1F3"/>
          </a:solidFill>
        </a:fill>
      </a:tcStyle>
    </a:band2H>
    <a:firstCo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Col>
    <a:la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Row>
  </a:tblStyle>
  <a:tblStyle styleId="{4A9BC294-FFE2-49D5-8D69-9E1BD2C41BD5}" styleName="">
    <a:tblBg/>
    <a:wholeTbl>
      <a:tcTxStyle b="off" i="off">
        <a:font>
          <a:latin typeface="Calibri"/>
          <a:ea typeface="Calibri"/>
          <a:cs typeface="Calibri"/>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C5C7C9">
              <a:alpha val="30000"/>
            </a:srgbClr>
          </a:solidFill>
        </a:fill>
      </a:tcStyle>
    </a:band2H>
    <a:firstCol>
      <a:tcTxStyle b="off" i="off">
        <a:font>
          <a:latin typeface="Calibri"/>
          <a:ea typeface="Calibri"/>
          <a:cs typeface="Calibri"/>
        </a:font>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
          <a:latin typeface="Calibri"/>
          <a:ea typeface="Calibri"/>
          <a:cs typeface="Calibri"/>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
          <a:latin typeface="Calibri"/>
          <a:ea typeface="Calibri"/>
          <a:cs typeface="Calibri"/>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CF821DB8-F4EB-4A41-A1BA-3FCAFE7338EE}" styleName="">
    <a:tblBg/>
    <a:wholeTbl>
      <a:tcTxStyle b="def" i="de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de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de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de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def" i="de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de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de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de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def" i="de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de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de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de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de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de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de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de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def" i="de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de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de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de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9" name="Shape 159"/>
          <p:cNvSpPr/>
          <p:nvPr>
            <p:ph type="sldImg"/>
          </p:nvPr>
        </p:nvSpPr>
        <p:spPr>
          <a:xfrm>
            <a:off x="1143000" y="685800"/>
            <a:ext cx="4572000" cy="3429000"/>
          </a:xfrm>
          <a:prstGeom prst="rect">
            <a:avLst/>
          </a:prstGeom>
        </p:spPr>
        <p:txBody>
          <a:bodyPr/>
          <a:lstStyle/>
          <a:p>
            <a:pPr/>
          </a:p>
        </p:txBody>
      </p:sp>
      <p:sp>
        <p:nvSpPr>
          <p:cNvPr id="160" name="Shape 16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546100" latinLnBrk="0">
      <a:defRPr sz="2000">
        <a:latin typeface="Lucida Grande"/>
        <a:ea typeface="Lucida Grande"/>
        <a:cs typeface="Lucida Grande"/>
        <a:sym typeface="Lucida Grande"/>
      </a:defRPr>
    </a:lvl1pPr>
    <a:lvl2pPr indent="228600" defTabSz="546100" latinLnBrk="0">
      <a:defRPr sz="2000">
        <a:latin typeface="Lucida Grande"/>
        <a:ea typeface="Lucida Grande"/>
        <a:cs typeface="Lucida Grande"/>
        <a:sym typeface="Lucida Grande"/>
      </a:defRPr>
    </a:lvl2pPr>
    <a:lvl3pPr indent="457200" defTabSz="546100" latinLnBrk="0">
      <a:defRPr sz="2000">
        <a:latin typeface="Lucida Grande"/>
        <a:ea typeface="Lucida Grande"/>
        <a:cs typeface="Lucida Grande"/>
        <a:sym typeface="Lucida Grande"/>
      </a:defRPr>
    </a:lvl3pPr>
    <a:lvl4pPr indent="685800" defTabSz="546100" latinLnBrk="0">
      <a:defRPr sz="2000">
        <a:latin typeface="Lucida Grande"/>
        <a:ea typeface="Lucida Grande"/>
        <a:cs typeface="Lucida Grande"/>
        <a:sym typeface="Lucida Grande"/>
      </a:defRPr>
    </a:lvl4pPr>
    <a:lvl5pPr indent="914400" defTabSz="546100" latinLnBrk="0">
      <a:defRPr sz="2000">
        <a:latin typeface="Lucida Grande"/>
        <a:ea typeface="Lucida Grande"/>
        <a:cs typeface="Lucida Grande"/>
        <a:sym typeface="Lucida Grande"/>
      </a:defRPr>
    </a:lvl5pPr>
    <a:lvl6pPr indent="1143000" defTabSz="546100" latinLnBrk="0">
      <a:defRPr sz="2000">
        <a:latin typeface="Lucida Grande"/>
        <a:ea typeface="Lucida Grande"/>
        <a:cs typeface="Lucida Grande"/>
        <a:sym typeface="Lucida Grande"/>
      </a:defRPr>
    </a:lvl6pPr>
    <a:lvl7pPr indent="1371600" defTabSz="546100" latinLnBrk="0">
      <a:defRPr sz="2000">
        <a:latin typeface="Lucida Grande"/>
        <a:ea typeface="Lucida Grande"/>
        <a:cs typeface="Lucida Grande"/>
        <a:sym typeface="Lucida Grande"/>
      </a:defRPr>
    </a:lvl7pPr>
    <a:lvl8pPr indent="1600200" defTabSz="546100" latinLnBrk="0">
      <a:defRPr sz="2000">
        <a:latin typeface="Lucida Grande"/>
        <a:ea typeface="Lucida Grande"/>
        <a:cs typeface="Lucida Grande"/>
        <a:sym typeface="Lucida Grande"/>
      </a:defRPr>
    </a:lvl8pPr>
    <a:lvl9pPr indent="1828800" defTabSz="546100" latinLnBrk="0">
      <a:defRPr sz="2000">
        <a:latin typeface="Lucida Grande"/>
        <a:ea typeface="Lucida Grande"/>
        <a:cs typeface="Lucida Grande"/>
        <a:sym typeface="Lucida Grand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Shape 173"/>
          <p:cNvSpPr/>
          <p:nvPr>
            <p:ph type="sldImg"/>
          </p:nvPr>
        </p:nvSpPr>
        <p:spPr>
          <a:prstGeom prst="rect">
            <a:avLst/>
          </a:prstGeom>
        </p:spPr>
        <p:txBody>
          <a:bodyPr/>
          <a:lstStyle/>
          <a:p>
            <a:pPr/>
          </a:p>
        </p:txBody>
      </p:sp>
      <p:sp>
        <p:nvSpPr>
          <p:cNvPr id="174" name="Shape 174"/>
          <p:cNvSpPr/>
          <p:nvPr>
            <p:ph type="body" sz="quarter" idx="1"/>
          </p:nvPr>
        </p:nvSpPr>
        <p:spPr>
          <a:prstGeom prst="rect">
            <a:avLst/>
          </a:prstGeom>
        </p:spPr>
        <p:txBody>
          <a:bodyPr/>
          <a:lstStyle>
            <a:lvl1pPr defTabSz="457200">
              <a:defRPr sz="1200">
                <a:latin typeface="Helvetica"/>
                <a:ea typeface="Helvetica"/>
                <a:cs typeface="Helvetica"/>
                <a:sym typeface="Helvetica"/>
              </a:defRPr>
            </a:lvl1pPr>
          </a:lstStyle>
          <a:p>
            <a:pPr/>
            <a:r>
              <a:t>Theme - where the money comes from, who are the good guys, the bad guys and what motivates people organizations and countries.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6" name="Shape 1066"/>
          <p:cNvSpPr/>
          <p:nvPr>
            <p:ph type="sldImg"/>
          </p:nvPr>
        </p:nvSpPr>
        <p:spPr>
          <a:prstGeom prst="rect">
            <a:avLst/>
          </a:prstGeom>
        </p:spPr>
        <p:txBody>
          <a:bodyPr/>
          <a:lstStyle/>
          <a:p>
            <a:pPr/>
          </a:p>
        </p:txBody>
      </p:sp>
      <p:sp>
        <p:nvSpPr>
          <p:cNvPr id="1067" name="Shape 1067"/>
          <p:cNvSpPr/>
          <p:nvPr>
            <p:ph type="body" sz="quarter" idx="1"/>
          </p:nvPr>
        </p:nvSpPr>
        <p:spPr>
          <a:prstGeom prst="rect">
            <a:avLst/>
          </a:prstGeom>
        </p:spPr>
        <p:txBody>
          <a:bodyPr/>
          <a:lstStyle/>
          <a:p>
            <a:pPr/>
            <a:r>
              <a:t>No one is wealthy, all content to wander in a problem space with a curious and open mind, listening to ideas and riffing on them.</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5" name="Shape 1095"/>
          <p:cNvSpPr/>
          <p:nvPr>
            <p:ph type="sldImg"/>
          </p:nvPr>
        </p:nvSpPr>
        <p:spPr>
          <a:prstGeom prst="rect">
            <a:avLst/>
          </a:prstGeom>
        </p:spPr>
        <p:txBody>
          <a:bodyPr/>
          <a:lstStyle/>
          <a:p>
            <a:pPr/>
          </a:p>
        </p:txBody>
      </p:sp>
      <p:sp>
        <p:nvSpPr>
          <p:cNvPr id="1096" name="Shape 1096"/>
          <p:cNvSpPr/>
          <p:nvPr>
            <p:ph type="body" sz="quarter" idx="1"/>
          </p:nvPr>
        </p:nvSpPr>
        <p:spPr>
          <a:prstGeom prst="rect">
            <a:avLst/>
          </a:prstGeom>
        </p:spPr>
        <p:txBody>
          <a:bodyPr/>
          <a:lstStyle>
            <a:lvl1pPr defTabSz="457200">
              <a:defRPr sz="1200">
                <a:latin typeface="Helvetica"/>
                <a:ea typeface="Helvetica"/>
                <a:cs typeface="Helvetica"/>
                <a:sym typeface="Helvetica"/>
              </a:defRPr>
            </a:lvl1pPr>
          </a:lstStyle>
          <a:p>
            <a:pPr/>
            <a:r>
              <a:t>It is OK to disagree with my points in the chat room.   You can even bring in all kinds of other resources tomake your points.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Shape 196"/>
          <p:cNvSpPr/>
          <p:nvPr>
            <p:ph type="sldImg"/>
          </p:nvPr>
        </p:nvSpPr>
        <p:spPr>
          <a:prstGeom prst="rect">
            <a:avLst/>
          </a:prstGeom>
        </p:spPr>
        <p:txBody>
          <a:bodyPr/>
          <a:lstStyle/>
          <a:p>
            <a:pPr/>
          </a:p>
        </p:txBody>
      </p:sp>
      <p:sp>
        <p:nvSpPr>
          <p:cNvPr id="197" name="Shape 197"/>
          <p:cNvSpPr/>
          <p:nvPr>
            <p:ph type="body" sz="quarter" idx="1"/>
          </p:nvPr>
        </p:nvSpPr>
        <p:spPr>
          <a:prstGeom prst="rect">
            <a:avLst/>
          </a:prstGeom>
        </p:spPr>
        <p:txBody>
          <a:bodyPr/>
          <a:lstStyle/>
          <a:p>
            <a:pPr/>
            <a:r>
              <a:t>"Governing dynamics..."  Adam Smith the father of modern Ecomonics.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6" name="Shape 706"/>
          <p:cNvSpPr/>
          <p:nvPr>
            <p:ph type="sldImg"/>
          </p:nvPr>
        </p:nvSpPr>
        <p:spPr>
          <a:prstGeom prst="rect">
            <a:avLst/>
          </a:prstGeom>
        </p:spPr>
        <p:txBody>
          <a:bodyPr/>
          <a:lstStyle/>
          <a:p>
            <a:pPr/>
          </a:p>
        </p:txBody>
      </p:sp>
      <p:sp>
        <p:nvSpPr>
          <p:cNvPr id="707" name="Shape 707"/>
          <p:cNvSpPr/>
          <p:nvPr>
            <p:ph type="body" sz="quarter" idx="1"/>
          </p:nvPr>
        </p:nvSpPr>
        <p:spPr>
          <a:prstGeom prst="rect">
            <a:avLst/>
          </a:prstGeom>
        </p:spPr>
        <p:txBody>
          <a:bodyPr/>
          <a:lstStyle>
            <a:lvl1pPr>
              <a:defRPr sz="1600">
                <a:solidFill>
                  <a:srgbClr val="333333"/>
                </a:solidFill>
                <a:latin typeface="Marker Felt"/>
                <a:ea typeface="Marker Felt"/>
                <a:cs typeface="Marker Felt"/>
                <a:sym typeface="Marker Felt"/>
              </a:defRPr>
            </a:lvl1pPr>
          </a:lstStyle>
          <a:p>
            <a:pPr/>
            <a:r>
              <a:t>This needs to be a 3270 terminal</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4" name="Shape 724"/>
          <p:cNvSpPr/>
          <p:nvPr>
            <p:ph type="sldImg"/>
          </p:nvPr>
        </p:nvSpPr>
        <p:spPr>
          <a:prstGeom prst="rect">
            <a:avLst/>
          </a:prstGeom>
        </p:spPr>
        <p:txBody>
          <a:bodyPr/>
          <a:lstStyle/>
          <a:p>
            <a:pPr/>
          </a:p>
        </p:txBody>
      </p:sp>
      <p:sp>
        <p:nvSpPr>
          <p:cNvPr id="725" name="Shape 725"/>
          <p:cNvSpPr/>
          <p:nvPr>
            <p:ph type="body" sz="quarter" idx="1"/>
          </p:nvPr>
        </p:nvSpPr>
        <p:spPr>
          <a:prstGeom prst="rect">
            <a:avLst/>
          </a:prstGeom>
        </p:spPr>
        <p:txBody>
          <a:bodyPr/>
          <a:lstStyle/>
          <a:p>
            <a:pPr defTabSz="457200">
              <a:defRPr sz="1200">
                <a:latin typeface="Helvetica"/>
                <a:ea typeface="Helvetica"/>
                <a:cs typeface="Helvetica"/>
                <a:sym typeface="Helvetica"/>
              </a:defRPr>
            </a:pPr>
            <a:r>
              <a:t>Early approach = store and forward:  at each hop, wait until the whole message arrives, then pass on.  Problem:  if a big message gets in line first, a small message has to wait forever.  Alternative:  packets.  Small chunks of message that can be interleaved on the “wire”, and then re-assembled at the destination.  (Example: M1  message that take 5 minutes from A to B; M2 message that takes 1 second.  In store and forward, if M1 is there first, M2 takes 5 minutes and 1 second.  If packet-switching, if M1 gets there first, then once M2 arrives, it has a 50% chance of transmitting next, so on average it will take 1.5 seconds (sometimes 1, sometimes 2), and M2 will take 5 min. and 1 sec.)</a:t>
            </a:r>
          </a:p>
          <a:p>
            <a:pPr defTabSz="457200">
              <a:defRPr sz="1200">
                <a:latin typeface="Helvetica"/>
                <a:ea typeface="Helvetica"/>
                <a:cs typeface="Helvetica"/>
                <a:sym typeface="Helvetica"/>
              </a:defRPr>
            </a:pPr>
          </a:p>
          <a:p>
            <a:pPr defTabSz="457200">
              <a:defRPr sz="1200">
                <a:latin typeface="Helvetica"/>
                <a:ea typeface="Helvetica"/>
                <a:cs typeface="Helvetica"/>
                <a:sym typeface="Helvetica"/>
              </a:defRPr>
            </a:pPr>
            <a:r>
              <a:t>And even better, can break up a message and send it over different paths, depending on traffic conditions, re-assembling at the other end.</a:t>
            </a:r>
          </a:p>
          <a:p>
            <a:pPr defTabSz="457200">
              <a:defRPr sz="1200">
                <a:latin typeface="Helvetica"/>
                <a:ea typeface="Helvetica"/>
                <a:cs typeface="Helvetica"/>
                <a:sym typeface="Helvetica"/>
              </a:defRPr>
            </a:pPr>
          </a:p>
          <a:p>
            <a:pPr defTabSz="457200">
              <a:defRPr sz="1200">
                <a:latin typeface="Helvetica"/>
                <a:ea typeface="Helvetica"/>
                <a:cs typeface="Helvetica"/>
                <a:sym typeface="Helvetica"/>
              </a:defRPr>
            </a:pPr>
            <a:r>
              <a:t>With store-and-forward, the intermediate machines were regular old general purpose computers.  With the introduction of packet-switching, developed special processors, called routers, that we tuned to the problem of “routing”:  forwarding on messages.</a:t>
            </a:r>
          </a:p>
          <a:p>
            <a:pPr defTabSz="457200">
              <a:defRPr sz="1200">
                <a:latin typeface="Helvetica"/>
                <a:ea typeface="Helvetica"/>
                <a:cs typeface="Helvetica"/>
                <a:sym typeface="Helvetica"/>
              </a:defRPr>
            </a:pPr>
          </a:p>
          <a:p>
            <a:pPr defTabSz="457200">
              <a:defRPr sz="1200">
                <a:latin typeface="Helvetica"/>
                <a:ea typeface="Helvetica"/>
                <a:cs typeface="Helvetica"/>
                <a:sym typeface="Helvetica"/>
              </a:defRPr>
            </a:pPr>
            <a:r>
              <a:t>Seems obvious now—but working out the details was challenging; took 20 years of work.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4" name="Shape 734"/>
          <p:cNvSpPr/>
          <p:nvPr>
            <p:ph type="sldImg"/>
          </p:nvPr>
        </p:nvSpPr>
        <p:spPr>
          <a:prstGeom prst="rect">
            <a:avLst/>
          </a:prstGeom>
        </p:spPr>
        <p:txBody>
          <a:bodyPr/>
          <a:lstStyle/>
          <a:p>
            <a:pPr/>
          </a:p>
        </p:txBody>
      </p:sp>
      <p:sp>
        <p:nvSpPr>
          <p:cNvPr id="735" name="Shape 735"/>
          <p:cNvSpPr/>
          <p:nvPr>
            <p:ph type="body" sz="quarter" idx="1"/>
          </p:nvPr>
        </p:nvSpPr>
        <p:spPr>
          <a:prstGeom prst="rect">
            <a:avLst/>
          </a:prstGeom>
        </p:spPr>
        <p:txBody>
          <a:bodyPr/>
          <a:lstStyle/>
          <a:p>
            <a:pPr/>
            <a:r>
              <a:t>Note: Don't go into too much internal detail here - will hit again.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1" name="Shape 861"/>
          <p:cNvSpPr/>
          <p:nvPr>
            <p:ph type="sldImg"/>
          </p:nvPr>
        </p:nvSpPr>
        <p:spPr>
          <a:prstGeom prst="rect">
            <a:avLst/>
          </a:prstGeom>
        </p:spPr>
        <p:txBody>
          <a:bodyPr/>
          <a:lstStyle/>
          <a:p>
            <a:pPr/>
          </a:p>
        </p:txBody>
      </p:sp>
      <p:sp>
        <p:nvSpPr>
          <p:cNvPr id="862" name="Shape 862"/>
          <p:cNvSpPr/>
          <p:nvPr>
            <p:ph type="body" sz="quarter" idx="1"/>
          </p:nvPr>
        </p:nvSpPr>
        <p:spPr>
          <a:prstGeom prst="rect">
            <a:avLst/>
          </a:prstGeom>
        </p:spPr>
        <p:txBody>
          <a:bodyPr/>
          <a:lstStyle/>
          <a:p>
            <a:pPr defTabSz="457200">
              <a:defRPr sz="1200">
                <a:latin typeface="Helvetica"/>
                <a:ea typeface="Helvetica"/>
                <a:cs typeface="Helvetica"/>
                <a:sym typeface="Helvetica"/>
              </a:defRPr>
            </a:pPr>
            <a:r>
              <a:t>Here’s what today’s internet looks like.</a:t>
            </a:r>
          </a:p>
          <a:p>
            <a:pPr defTabSz="457200">
              <a:defRPr sz="1200">
                <a:latin typeface="Helvetica"/>
                <a:ea typeface="Helvetica"/>
                <a:cs typeface="Helvetica"/>
                <a:sym typeface="Helvetica"/>
              </a:defRPr>
            </a:pPr>
          </a:p>
          <a:p>
            <a:pPr defTabSz="457200">
              <a:defRPr sz="1200">
                <a:latin typeface="Helvetica"/>
                <a:ea typeface="Helvetica"/>
                <a:cs typeface="Helvetica"/>
                <a:sym typeface="Helvetica"/>
              </a:defRPr>
            </a:pPr>
            <a:r>
              <a:t>Have LANs:  LAN = network in an area where you can legally drag a cable without getting into trouble; WAN = if you tried to do that, you’d be breaking the law</a:t>
            </a:r>
          </a:p>
          <a:p>
            <a:pPr defTabSz="457200">
              <a:defRPr sz="1200">
                <a:latin typeface="Helvetica"/>
                <a:ea typeface="Helvetica"/>
                <a:cs typeface="Helvetica"/>
                <a:sym typeface="Helvetica"/>
              </a:defRPr>
            </a:pPr>
          </a:p>
          <a:p>
            <a:pPr defTabSz="457200">
              <a:defRPr sz="1200">
                <a:latin typeface="Helvetica"/>
                <a:ea typeface="Helvetica"/>
                <a:cs typeface="Helvetica"/>
                <a:sym typeface="Helvetica"/>
              </a:defRPr>
            </a:pPr>
            <a:r>
              <a:t>LANs connected together into a WAN</a:t>
            </a:r>
          </a:p>
          <a:p>
            <a:pPr defTabSz="457200">
              <a:defRPr sz="1200">
                <a:latin typeface="Helvetica"/>
                <a:ea typeface="Helvetica"/>
                <a:cs typeface="Helvetica"/>
                <a:sym typeface="Helvetica"/>
              </a:defRPr>
            </a:pPr>
          </a:p>
          <a:p>
            <a:pPr defTabSz="457200">
              <a:defRPr sz="1200">
                <a:latin typeface="Helvetica"/>
                <a:ea typeface="Helvetica"/>
                <a:cs typeface="Helvetica"/>
                <a:sym typeface="Helvetica"/>
              </a:defRPr>
            </a:pPr>
            <a:r>
              <a:t>WAN use routers the transmit data</a:t>
            </a:r>
          </a:p>
          <a:p>
            <a:pPr defTabSz="457200">
              <a:defRPr sz="1200">
                <a:latin typeface="Helvetica"/>
                <a:ea typeface="Helvetica"/>
                <a:cs typeface="Helvetica"/>
                <a:sym typeface="Helvetica"/>
              </a:defRPr>
            </a:pPr>
          </a:p>
          <a:p>
            <a:pPr defTabSz="457200">
              <a:defRPr sz="1200">
                <a:latin typeface="Helvetica"/>
                <a:ea typeface="Helvetica"/>
                <a:cs typeface="Helvetica"/>
                <a:sym typeface="Helvetica"/>
              </a:defRPr>
            </a:pPr>
            <a:r>
              <a:t>Can connect to a WAN via a cable modem or DSL (digital subscriber line);  connect within a LAN via ethernet or wifi</a:t>
            </a:r>
          </a:p>
          <a:p>
            <a:pPr defTabSz="457200">
              <a:defRPr sz="1200">
                <a:latin typeface="Helvetica"/>
                <a:ea typeface="Helvetica"/>
                <a:cs typeface="Helvetica"/>
                <a:sym typeface="Helvetica"/>
              </a:defRPr>
            </a:pPr>
          </a:p>
          <a:p>
            <a:pPr defTabSz="457200">
              <a:defRPr sz="1200">
                <a:latin typeface="Helvetica"/>
                <a:ea typeface="Helvetica"/>
                <a:cs typeface="Helvetica"/>
                <a:sym typeface="Helvetica"/>
              </a:defRPr>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5" name="Shape 875"/>
          <p:cNvSpPr/>
          <p:nvPr>
            <p:ph type="sldImg"/>
          </p:nvPr>
        </p:nvSpPr>
        <p:spPr>
          <a:prstGeom prst="rect">
            <a:avLst/>
          </a:prstGeom>
        </p:spPr>
        <p:txBody>
          <a:bodyPr/>
          <a:lstStyle/>
          <a:p>
            <a:pPr/>
          </a:p>
        </p:txBody>
      </p:sp>
      <p:sp>
        <p:nvSpPr>
          <p:cNvPr id="876" name="Shape 876"/>
          <p:cNvSpPr/>
          <p:nvPr>
            <p:ph type="body" sz="quarter" idx="1"/>
          </p:nvPr>
        </p:nvSpPr>
        <p:spPr>
          <a:prstGeom prst="rect">
            <a:avLst/>
          </a:prstGeom>
        </p:spPr>
        <p:txBody>
          <a:bodyPr/>
          <a:lstStyle/>
          <a:p>
            <a:pPr defTabSz="457200">
              <a:defRPr sz="1200">
                <a:latin typeface="Helvetica"/>
                <a:ea typeface="Helvetica"/>
                <a:cs typeface="Helvetica"/>
                <a:sym typeface="Helvetica"/>
              </a:defRPr>
            </a:pPr>
            <a:r>
              <a:t>Usually we treat the internet as an abstraction or “black box”, but if we want to, we can peer into the internet to see how the packets move from one location to another—what is the path of hops?</a:t>
            </a:r>
          </a:p>
          <a:p>
            <a:pPr defTabSz="457200">
              <a:defRPr sz="1200">
                <a:latin typeface="Helvetica"/>
                <a:ea typeface="Helvetica"/>
                <a:cs typeface="Helvetica"/>
                <a:sym typeface="Helvetica"/>
              </a:defRPr>
            </a:pPr>
          </a:p>
          <a:p>
            <a:pPr defTabSz="457200">
              <a:defRPr sz="1200">
                <a:latin typeface="Helvetica"/>
                <a:ea typeface="Helvetica"/>
                <a:cs typeface="Helvetica"/>
                <a:sym typeface="Helvetica"/>
              </a:defRPr>
            </a:pPr>
            <a:r>
              <a:t>While every router has on average some wrong information, there are some mistakes that cause huge problem:  one is the existence of loops.</a:t>
            </a:r>
          </a:p>
          <a:p>
            <a:pPr defTabSz="457200">
              <a:defRPr sz="1200">
                <a:latin typeface="Helvetica"/>
                <a:ea typeface="Helvetica"/>
                <a:cs typeface="Helvetica"/>
                <a:sym typeface="Helvetica"/>
              </a:defRPr>
            </a:pPr>
          </a:p>
          <a:p>
            <a:pPr defTabSz="457200">
              <a:defRPr sz="1200">
                <a:latin typeface="Helvetica"/>
                <a:ea typeface="Helvetica"/>
                <a:cs typeface="Helvetica"/>
                <a:sym typeface="Helvetica"/>
              </a:defRPr>
            </a:pPr>
            <a:r>
              <a:t>Note that the loops could be much longer than 3—could be 25 or 30 hops long.</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6" name="Shape 926"/>
          <p:cNvSpPr/>
          <p:nvPr>
            <p:ph type="sldImg"/>
          </p:nvPr>
        </p:nvSpPr>
        <p:spPr>
          <a:prstGeom prst="rect">
            <a:avLst/>
          </a:prstGeom>
        </p:spPr>
        <p:txBody>
          <a:bodyPr/>
          <a:lstStyle/>
          <a:p>
            <a:pPr/>
          </a:p>
        </p:txBody>
      </p:sp>
      <p:sp>
        <p:nvSpPr>
          <p:cNvPr id="927" name="Shape 927"/>
          <p:cNvSpPr/>
          <p:nvPr>
            <p:ph type="body" sz="quarter" idx="1"/>
          </p:nvPr>
        </p:nvSpPr>
        <p:spPr>
          <a:prstGeom prst="rect">
            <a:avLst/>
          </a:prstGeom>
        </p:spPr>
        <p:txBody>
          <a:bodyPr/>
          <a:lstStyle/>
          <a:p>
            <a:pPr/>
            <a:r>
              <a:t>Copyright folks: Do not replace the picture in the upper left of this slide.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7" name="Shape 1017"/>
          <p:cNvSpPr/>
          <p:nvPr>
            <p:ph type="sldImg"/>
          </p:nvPr>
        </p:nvSpPr>
        <p:spPr>
          <a:prstGeom prst="rect">
            <a:avLst/>
          </a:prstGeom>
        </p:spPr>
        <p:txBody>
          <a:bodyPr/>
          <a:lstStyle/>
          <a:p>
            <a:pPr/>
          </a:p>
        </p:txBody>
      </p:sp>
      <p:sp>
        <p:nvSpPr>
          <p:cNvPr id="1018" name="Shape 1018"/>
          <p:cNvSpPr/>
          <p:nvPr>
            <p:ph type="body" sz="quarter" idx="1"/>
          </p:nvPr>
        </p:nvSpPr>
        <p:spPr>
          <a:prstGeom prst="rect">
            <a:avLst/>
          </a:prstGeom>
        </p:spPr>
        <p:txBody>
          <a:bodyPr/>
          <a:lstStyle/>
          <a:p>
            <a:pPr/>
            <a:r>
              <a:t>Why does innovation lightening strike twice?  Culture.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155700" y="1536700"/>
            <a:ext cx="13931900" cy="3086100"/>
          </a:xfrm>
          <a:prstGeom prst="rect">
            <a:avLst/>
          </a:prstGeom>
        </p:spPr>
        <p:txBody>
          <a:bodyPr anchor="b"/>
          <a:lstStyle/>
          <a:p>
            <a:pPr/>
            <a:r>
              <a:t>Title Text</a:t>
            </a:r>
          </a:p>
        </p:txBody>
      </p:sp>
      <p:sp>
        <p:nvSpPr>
          <p:cNvPr id="12" name="Body Level One…"/>
          <p:cNvSpPr txBox="1"/>
          <p:nvPr>
            <p:ph type="body" sz="quarter" idx="1"/>
          </p:nvPr>
        </p:nvSpPr>
        <p:spPr>
          <a:xfrm>
            <a:off x="1155700" y="4711700"/>
            <a:ext cx="13931900" cy="10541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bg>
      <p:bgPr>
        <a:solidFill>
          <a:srgbClr val="FFFFFF"/>
        </a:solidFill>
      </p:bgPr>
    </p:bg>
    <p:spTree>
      <p:nvGrpSpPr>
        <p:cNvPr id="1" name=""/>
        <p:cNvGrpSpPr/>
        <p:nvPr/>
      </p:nvGrpSpPr>
      <p:grpSpPr>
        <a:xfrm>
          <a:off x="0" y="0"/>
          <a:ext cx="0" cy="0"/>
          <a:chOff x="0" y="0"/>
          <a:chExt cx="0" cy="0"/>
        </a:xfrm>
      </p:grpSpPr>
      <p:pic>
        <p:nvPicPr>
          <p:cNvPr id="86" name="Black_photo-v-1.pdf" descr="Black_photo-v-1.pdf"/>
          <p:cNvPicPr>
            <a:picLocks noChangeAspect="1"/>
          </p:cNvPicPr>
          <p:nvPr/>
        </p:nvPicPr>
        <p:blipFill>
          <a:blip r:embed="rId2">
            <a:extLst/>
          </a:blip>
          <a:stretch>
            <a:fillRect/>
          </a:stretch>
        </p:blipFill>
        <p:spPr>
          <a:xfrm>
            <a:off x="0" y="0"/>
            <a:ext cx="16256000" cy="9144000"/>
          </a:xfrm>
          <a:prstGeom prst="rect">
            <a:avLst/>
          </a:prstGeom>
          <a:ln w="12700">
            <a:miter lim="400000"/>
          </a:ln>
        </p:spPr>
      </p:pic>
      <p:sp>
        <p:nvSpPr>
          <p:cNvPr id="87" name="Title Text"/>
          <p:cNvSpPr txBox="1"/>
          <p:nvPr>
            <p:ph type="title"/>
          </p:nvPr>
        </p:nvSpPr>
        <p:spPr>
          <a:xfrm>
            <a:off x="1155700" y="1435100"/>
            <a:ext cx="8369300" cy="3086100"/>
          </a:xfrm>
          <a:prstGeom prst="rect">
            <a:avLst/>
          </a:prstGeom>
        </p:spPr>
        <p:txBody>
          <a:bodyPr anchor="b"/>
          <a:lstStyle>
            <a:lvl1pPr>
              <a:defRPr sz="6400"/>
            </a:lvl1pPr>
          </a:lstStyle>
          <a:p>
            <a:pPr/>
            <a:r>
              <a:t>Title Text</a:t>
            </a:r>
          </a:p>
        </p:txBody>
      </p:sp>
      <p:sp>
        <p:nvSpPr>
          <p:cNvPr id="88" name="Body Level One…"/>
          <p:cNvSpPr txBox="1"/>
          <p:nvPr>
            <p:ph type="body" sz="quarter" idx="1"/>
          </p:nvPr>
        </p:nvSpPr>
        <p:spPr>
          <a:xfrm>
            <a:off x="1155700" y="4597400"/>
            <a:ext cx="8369300" cy="3086100"/>
          </a:xfrm>
          <a:prstGeom prst="rect">
            <a:avLst/>
          </a:prstGeom>
        </p:spPr>
        <p:txBody>
          <a:bodyPr anchor="t"/>
          <a:lstStyle>
            <a:lvl1pPr marL="0" indent="0" algn="ctr">
              <a:spcBef>
                <a:spcPts val="0"/>
              </a:spcBef>
              <a:buSzTx/>
              <a:buNone/>
              <a:defRPr sz="3000"/>
            </a:lvl1pPr>
            <a:lvl2pPr marL="0" indent="0" algn="ctr">
              <a:spcBef>
                <a:spcPts val="0"/>
              </a:spcBef>
              <a:buSzTx/>
              <a:buNone/>
              <a:defRPr sz="3000"/>
            </a:lvl2pPr>
            <a:lvl3pPr marL="0" indent="0" algn="ctr">
              <a:spcBef>
                <a:spcPts val="0"/>
              </a:spcBef>
              <a:buSzTx/>
              <a:buNone/>
              <a:defRPr sz="3000"/>
            </a:lvl3pPr>
            <a:lvl4pPr marL="0" indent="0" algn="ctr">
              <a:spcBef>
                <a:spcPts val="0"/>
              </a:spcBef>
              <a:buSzTx/>
              <a:buNone/>
              <a:defRPr sz="3000"/>
            </a:lvl4pPr>
            <a:lvl5pPr marL="0" indent="0" algn="ctr">
              <a:spcBef>
                <a:spcPts val="0"/>
              </a:spcBef>
              <a:buSzTx/>
              <a:buNone/>
              <a:defRPr sz="3000"/>
            </a:lvl5pPr>
          </a:lstStyle>
          <a:p>
            <a:pPr/>
            <a:r>
              <a:t>Body Level One</a:t>
            </a:r>
          </a:p>
          <a:p>
            <a:pPr lvl="1"/>
            <a:r>
              <a:t>Body Level Two</a:t>
            </a:r>
          </a:p>
          <a:p>
            <a:pPr lvl="2"/>
            <a:r>
              <a:t>Body Level Three</a:t>
            </a:r>
          </a:p>
          <a:p>
            <a:pPr lvl="3"/>
            <a:r>
              <a:t>Body Level Four</a:t>
            </a:r>
          </a:p>
          <a:p>
            <a:pPr lvl="4"/>
            <a:r>
              <a:t>Body Level Five</a:t>
            </a:r>
          </a:p>
        </p:txBody>
      </p:sp>
      <p:sp>
        <p:nvSpPr>
          <p:cNvPr id="8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Reflection">
    <p:spTree>
      <p:nvGrpSpPr>
        <p:cNvPr id="1" name=""/>
        <p:cNvGrpSpPr/>
        <p:nvPr/>
      </p:nvGrpSpPr>
      <p:grpSpPr>
        <a:xfrm>
          <a:off x="0" y="0"/>
          <a:ext cx="0" cy="0"/>
          <a:chOff x="0" y="0"/>
          <a:chExt cx="0" cy="0"/>
        </a:xfrm>
      </p:grpSpPr>
      <p:sp>
        <p:nvSpPr>
          <p:cNvPr id="96" name="Title Text"/>
          <p:cNvSpPr txBox="1"/>
          <p:nvPr>
            <p:ph type="title"/>
          </p:nvPr>
        </p:nvSpPr>
        <p:spPr>
          <a:xfrm>
            <a:off x="1155700" y="1435100"/>
            <a:ext cx="8369300" cy="3086100"/>
          </a:xfrm>
          <a:prstGeom prst="rect">
            <a:avLst/>
          </a:prstGeom>
        </p:spPr>
        <p:txBody>
          <a:bodyPr anchor="b"/>
          <a:lstStyle>
            <a:lvl1pPr>
              <a:defRPr sz="6400"/>
            </a:lvl1pPr>
          </a:lstStyle>
          <a:p>
            <a:pPr/>
            <a:r>
              <a:t>Title Text</a:t>
            </a:r>
          </a:p>
        </p:txBody>
      </p:sp>
      <p:sp>
        <p:nvSpPr>
          <p:cNvPr id="97" name="Body Level One…"/>
          <p:cNvSpPr txBox="1"/>
          <p:nvPr>
            <p:ph type="body" sz="quarter" idx="1"/>
          </p:nvPr>
        </p:nvSpPr>
        <p:spPr>
          <a:xfrm>
            <a:off x="1155700" y="4597400"/>
            <a:ext cx="8369300" cy="3086100"/>
          </a:xfrm>
          <a:prstGeom prst="rect">
            <a:avLst/>
          </a:prstGeom>
        </p:spPr>
        <p:txBody>
          <a:bodyPr anchor="t"/>
          <a:lstStyle>
            <a:lvl1pPr marL="0" indent="0" algn="ctr">
              <a:spcBef>
                <a:spcPts val="0"/>
              </a:spcBef>
              <a:buSzTx/>
              <a:buNone/>
              <a:defRPr sz="3000"/>
            </a:lvl1pPr>
            <a:lvl2pPr marL="0" indent="0" algn="ctr">
              <a:spcBef>
                <a:spcPts val="0"/>
              </a:spcBef>
              <a:buSzTx/>
              <a:buNone/>
              <a:defRPr sz="3000"/>
            </a:lvl2pPr>
            <a:lvl3pPr marL="0" indent="0" algn="ctr">
              <a:spcBef>
                <a:spcPts val="0"/>
              </a:spcBef>
              <a:buSzTx/>
              <a:buNone/>
              <a:defRPr sz="3000"/>
            </a:lvl3pPr>
            <a:lvl4pPr marL="0" indent="0" algn="ctr">
              <a:spcBef>
                <a:spcPts val="0"/>
              </a:spcBef>
              <a:buSzTx/>
              <a:buNone/>
              <a:defRPr sz="3000"/>
            </a:lvl4pPr>
            <a:lvl5pPr marL="0" indent="0" algn="ctr">
              <a:spcBef>
                <a:spcPts val="0"/>
              </a:spcBef>
              <a:buSzTx/>
              <a:buNone/>
              <a:defRPr sz="3000"/>
            </a:lvl5pPr>
          </a:lstStyle>
          <a:p>
            <a:pPr/>
            <a:r>
              <a:t>Body Level One</a:t>
            </a:r>
          </a:p>
          <a:p>
            <a:pPr lvl="1"/>
            <a:r>
              <a:t>Body Level Two</a:t>
            </a:r>
          </a:p>
          <a:p>
            <a:pPr lvl="2"/>
            <a:r>
              <a:t>Body Level Three</a:t>
            </a:r>
          </a:p>
          <a:p>
            <a:pPr lvl="3"/>
            <a:r>
              <a:t>Body Level Four</a:t>
            </a:r>
          </a:p>
          <a:p>
            <a:pPr lvl="4"/>
            <a:r>
              <a:t>Body Level Five</a:t>
            </a:r>
          </a:p>
        </p:txBody>
      </p:sp>
      <p:sp>
        <p:nvSpPr>
          <p:cNvPr id="9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solidFill>
          <a:srgbClr val="FFFFFF"/>
        </a:solidFill>
      </p:bgPr>
    </p:bg>
    <p:spTree>
      <p:nvGrpSpPr>
        <p:cNvPr id="1" name=""/>
        <p:cNvGrpSpPr/>
        <p:nvPr/>
      </p:nvGrpSpPr>
      <p:grpSpPr>
        <a:xfrm>
          <a:off x="0" y="0"/>
          <a:ext cx="0" cy="0"/>
          <a:chOff x="0" y="0"/>
          <a:chExt cx="0" cy="0"/>
        </a:xfrm>
      </p:grpSpPr>
      <p:pic>
        <p:nvPicPr>
          <p:cNvPr id="105" name="Black_photo-bullets-1.pdf" descr="Black_photo-bullets-1.pdf"/>
          <p:cNvPicPr>
            <a:picLocks noChangeAspect="1"/>
          </p:cNvPicPr>
          <p:nvPr/>
        </p:nvPicPr>
        <p:blipFill>
          <a:blip r:embed="rId2">
            <a:extLst/>
          </a:blip>
          <a:stretch>
            <a:fillRect/>
          </a:stretch>
        </p:blipFill>
        <p:spPr>
          <a:xfrm>
            <a:off x="0" y="0"/>
            <a:ext cx="16256000" cy="9144000"/>
          </a:xfrm>
          <a:prstGeom prst="rect">
            <a:avLst/>
          </a:prstGeom>
          <a:ln w="12700">
            <a:miter lim="400000"/>
          </a:ln>
        </p:spPr>
      </p:pic>
      <p:sp>
        <p:nvSpPr>
          <p:cNvPr id="106" name="Title Text"/>
          <p:cNvSpPr txBox="1"/>
          <p:nvPr>
            <p:ph type="title"/>
          </p:nvPr>
        </p:nvSpPr>
        <p:spPr>
          <a:prstGeom prst="rect">
            <a:avLst/>
          </a:prstGeom>
        </p:spPr>
        <p:txBody>
          <a:bodyPr/>
          <a:lstStyle/>
          <a:p>
            <a:pPr/>
            <a:r>
              <a:t>Title Text</a:t>
            </a:r>
          </a:p>
        </p:txBody>
      </p:sp>
      <p:sp>
        <p:nvSpPr>
          <p:cNvPr id="107" name="Body Level One…"/>
          <p:cNvSpPr txBox="1"/>
          <p:nvPr>
            <p:ph type="body" sz="half" idx="1"/>
          </p:nvPr>
        </p:nvSpPr>
        <p:spPr>
          <a:xfrm>
            <a:off x="1155700" y="2603500"/>
            <a:ext cx="6807200" cy="5702300"/>
          </a:xfrm>
          <a:prstGeom prst="rect">
            <a:avLst/>
          </a:prstGeom>
        </p:spPr>
        <p:txBody>
          <a:bodyPr/>
          <a:lstStyle>
            <a:lvl1pPr marL="685800" indent="-469900">
              <a:spcBef>
                <a:spcPts val="4600"/>
              </a:spcBef>
              <a:defRPr sz="2800"/>
            </a:lvl1pPr>
            <a:lvl2pPr marL="977900" indent="-469900">
              <a:spcBef>
                <a:spcPts val="4600"/>
              </a:spcBef>
              <a:defRPr sz="2800"/>
            </a:lvl2pPr>
            <a:lvl3pPr marL="1270000" indent="-469900">
              <a:spcBef>
                <a:spcPts val="4600"/>
              </a:spcBef>
              <a:defRPr sz="2800"/>
            </a:lvl3pPr>
            <a:lvl4pPr marL="1574800" indent="-469900">
              <a:spcBef>
                <a:spcPts val="4600"/>
              </a:spcBef>
              <a:defRPr sz="2800"/>
            </a:lvl4pPr>
            <a:lvl5pPr marL="1866900" indent="-469900">
              <a:spcBef>
                <a:spcPts val="4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Left">
    <p:spTree>
      <p:nvGrpSpPr>
        <p:cNvPr id="1" name=""/>
        <p:cNvGrpSpPr/>
        <p:nvPr/>
      </p:nvGrpSpPr>
      <p:grpSpPr>
        <a:xfrm>
          <a:off x="0" y="0"/>
          <a:ext cx="0" cy="0"/>
          <a:chOff x="0" y="0"/>
          <a:chExt cx="0" cy="0"/>
        </a:xfrm>
      </p:grpSpPr>
      <p:sp>
        <p:nvSpPr>
          <p:cNvPr id="115" name="Title Text"/>
          <p:cNvSpPr txBox="1"/>
          <p:nvPr>
            <p:ph type="title"/>
          </p:nvPr>
        </p:nvSpPr>
        <p:spPr>
          <a:prstGeom prst="rect">
            <a:avLst/>
          </a:prstGeom>
        </p:spPr>
        <p:txBody>
          <a:bodyPr/>
          <a:lstStyle/>
          <a:p>
            <a:pPr/>
            <a:r>
              <a:t>Title Text</a:t>
            </a:r>
          </a:p>
        </p:txBody>
      </p:sp>
      <p:sp>
        <p:nvSpPr>
          <p:cNvPr id="116" name="Body Level One…"/>
          <p:cNvSpPr txBox="1"/>
          <p:nvPr>
            <p:ph type="body" sz="half" idx="1"/>
          </p:nvPr>
        </p:nvSpPr>
        <p:spPr>
          <a:xfrm>
            <a:off x="1155700" y="2603500"/>
            <a:ext cx="6807200" cy="5702300"/>
          </a:xfrm>
          <a:prstGeom prst="rect">
            <a:avLst/>
          </a:prstGeom>
        </p:spPr>
        <p:txBody>
          <a:bodyPr/>
          <a:lstStyle>
            <a:lvl1pPr marL="685800" indent="-469900">
              <a:spcBef>
                <a:spcPts val="4600"/>
              </a:spcBef>
              <a:defRPr sz="2800"/>
            </a:lvl1pPr>
            <a:lvl2pPr marL="977900" indent="-469900">
              <a:spcBef>
                <a:spcPts val="4600"/>
              </a:spcBef>
              <a:defRPr sz="2800"/>
            </a:lvl2pPr>
            <a:lvl3pPr marL="1270000" indent="-469900">
              <a:spcBef>
                <a:spcPts val="4600"/>
              </a:spcBef>
              <a:defRPr sz="2800"/>
            </a:lvl3pPr>
            <a:lvl4pPr marL="1574800" indent="-469900">
              <a:spcBef>
                <a:spcPts val="4600"/>
              </a:spcBef>
              <a:defRPr sz="2800"/>
            </a:lvl4pPr>
            <a:lvl5pPr marL="1866900" indent="-469900">
              <a:spcBef>
                <a:spcPts val="4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Right">
    <p:spTree>
      <p:nvGrpSpPr>
        <p:cNvPr id="1" name=""/>
        <p:cNvGrpSpPr/>
        <p:nvPr/>
      </p:nvGrpSpPr>
      <p:grpSpPr>
        <a:xfrm>
          <a:off x="0" y="0"/>
          <a:ext cx="0" cy="0"/>
          <a:chOff x="0" y="0"/>
          <a:chExt cx="0" cy="0"/>
        </a:xfrm>
      </p:grpSpPr>
      <p:sp>
        <p:nvSpPr>
          <p:cNvPr id="124" name="Title Text"/>
          <p:cNvSpPr txBox="1"/>
          <p:nvPr>
            <p:ph type="title"/>
          </p:nvPr>
        </p:nvSpPr>
        <p:spPr>
          <a:prstGeom prst="rect">
            <a:avLst/>
          </a:prstGeom>
        </p:spPr>
        <p:txBody>
          <a:bodyPr/>
          <a:lstStyle/>
          <a:p>
            <a:pPr/>
            <a:r>
              <a:t>Title Text</a:t>
            </a:r>
          </a:p>
        </p:txBody>
      </p:sp>
      <p:sp>
        <p:nvSpPr>
          <p:cNvPr id="125" name="Body Level One…"/>
          <p:cNvSpPr txBox="1"/>
          <p:nvPr>
            <p:ph type="body" sz="half" idx="1"/>
          </p:nvPr>
        </p:nvSpPr>
        <p:spPr>
          <a:xfrm>
            <a:off x="8851900" y="2603500"/>
            <a:ext cx="6235700" cy="5702300"/>
          </a:xfrm>
          <a:prstGeom prst="rect">
            <a:avLst/>
          </a:prstGeom>
        </p:spPr>
        <p:txBody>
          <a:bodyPr/>
          <a:lstStyle>
            <a:lvl1pPr marL="685800" indent="-469900">
              <a:spcBef>
                <a:spcPts val="4600"/>
              </a:spcBef>
              <a:defRPr sz="2800"/>
            </a:lvl1pPr>
            <a:lvl2pPr marL="977900" indent="-469900">
              <a:spcBef>
                <a:spcPts val="4600"/>
              </a:spcBef>
              <a:defRPr sz="2800"/>
            </a:lvl2pPr>
            <a:lvl3pPr marL="1270000" indent="-469900">
              <a:spcBef>
                <a:spcPts val="4600"/>
              </a:spcBef>
              <a:defRPr sz="2800"/>
            </a:lvl3pPr>
            <a:lvl4pPr marL="1574800" indent="-469900">
              <a:spcBef>
                <a:spcPts val="4600"/>
              </a:spcBef>
              <a:defRPr sz="2800"/>
            </a:lvl4pPr>
            <a:lvl5pPr marL="1866900" indent="-469900">
              <a:spcBef>
                <a:spcPts val="4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1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33" name="Title Text"/>
          <p:cNvSpPr txBox="1"/>
          <p:nvPr>
            <p:ph type="title"/>
          </p:nvPr>
        </p:nvSpPr>
        <p:spPr>
          <a:prstGeom prst="rect">
            <a:avLst/>
          </a:prstGeom>
        </p:spPr>
        <p:txBody>
          <a:bodyPr/>
          <a:lstStyle>
            <a:lvl1pPr>
              <a:defRPr sz="7400"/>
            </a:lvl1pPr>
          </a:lstStyle>
          <a:p>
            <a:pPr/>
            <a:r>
              <a:t>Title Text</a:t>
            </a:r>
          </a:p>
        </p:txBody>
      </p:sp>
      <p:sp>
        <p:nvSpPr>
          <p:cNvPr id="134" name="Body Level One…"/>
          <p:cNvSpPr txBox="1"/>
          <p:nvPr>
            <p:ph type="body" idx="1"/>
          </p:nvPr>
        </p:nvSpPr>
        <p:spPr>
          <a:prstGeom prst="rect">
            <a:avLst/>
          </a:prstGeom>
        </p:spPr>
        <p:txBody>
          <a:bodyPr/>
          <a:lstStyle>
            <a:lvl1pPr>
              <a:defRPr sz="3400"/>
            </a:lvl1pPr>
            <a:lvl2pPr>
              <a:defRPr sz="3400"/>
            </a:lvl2pPr>
            <a:lvl3pPr>
              <a:defRPr sz="3400"/>
            </a:lvl3pPr>
            <a:lvl4pPr>
              <a:defRPr sz="3400"/>
            </a:lvl4pPr>
            <a:lvl5pPr>
              <a:defRPr sz="3400"/>
            </a:lvl5pPr>
          </a:lstStyle>
          <a:p>
            <a:pPr/>
            <a:r>
              <a:t>Body Level One</a:t>
            </a:r>
          </a:p>
          <a:p>
            <a:pPr lvl="1"/>
            <a:r>
              <a:t>Body Level Two</a:t>
            </a:r>
          </a:p>
          <a:p>
            <a:pPr lvl="2"/>
            <a:r>
              <a:t>Body Level Three</a:t>
            </a:r>
          </a:p>
          <a:p>
            <a:pPr lvl="3"/>
            <a:r>
              <a:t>Body Level Four</a:t>
            </a:r>
          </a:p>
          <a:p>
            <a:pPr lvl="4"/>
            <a:r>
              <a:t>Body Level Five</a:t>
            </a:r>
          </a:p>
        </p:txBody>
      </p:sp>
      <p:sp>
        <p:nvSpPr>
          <p:cNvPr id="135" name="Slide Number"/>
          <p:cNvSpPr txBox="1"/>
          <p:nvPr>
            <p:ph type="sldNum" sz="quarter" idx="2"/>
          </p:nvPr>
        </p:nvSpPr>
        <p:spPr>
          <a:xfrm>
            <a:off x="7984671" y="8737600"/>
            <a:ext cx="266701" cy="279400"/>
          </a:xfrm>
          <a:prstGeom prst="rect">
            <a:avLst/>
          </a:prstGeom>
        </p:spPr>
        <p:txBody>
          <a:bodyPr/>
          <a:lstStyle>
            <a:lvl1pPr>
              <a:defRPr sz="1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ffice Theme">
    <p:bg>
      <p:bgPr>
        <a:solidFill>
          <a:srgbClr val="FFFFFF"/>
        </a:solidFill>
      </p:bgPr>
    </p:bg>
    <p:spTree>
      <p:nvGrpSpPr>
        <p:cNvPr id="1" name=""/>
        <p:cNvGrpSpPr/>
        <p:nvPr/>
      </p:nvGrpSpPr>
      <p:grpSpPr>
        <a:xfrm>
          <a:off x="0" y="0"/>
          <a:ext cx="0" cy="0"/>
          <a:chOff x="0" y="0"/>
          <a:chExt cx="0" cy="0"/>
        </a:xfrm>
      </p:grpSpPr>
      <p:sp>
        <p:nvSpPr>
          <p:cNvPr id="142" name="Title Text"/>
          <p:cNvSpPr txBox="1"/>
          <p:nvPr>
            <p:ph type="title"/>
          </p:nvPr>
        </p:nvSpPr>
        <p:spPr>
          <a:xfrm>
            <a:off x="812800" y="122766"/>
            <a:ext cx="14630400" cy="2010835"/>
          </a:xfrm>
          <a:prstGeom prst="rect">
            <a:avLst/>
          </a:prstGeom>
        </p:spPr>
        <p:txBody>
          <a:bodyPr lIns="50800" tIns="50800" rIns="50800" bIns="50800"/>
          <a:lstStyle>
            <a:lvl1pPr marL="54186" marR="54186" defTabSz="609600">
              <a:defRPr sz="5800">
                <a:solidFill>
                  <a:srgbClr val="000000"/>
                </a:solidFill>
                <a:uFill>
                  <a:solidFill>
                    <a:srgbClr val="000000"/>
                  </a:solidFill>
                </a:uFill>
                <a:latin typeface="Calibri"/>
                <a:ea typeface="Calibri"/>
                <a:cs typeface="Calibri"/>
                <a:sym typeface="Calibri"/>
              </a:defRPr>
            </a:lvl1pPr>
          </a:lstStyle>
          <a:p>
            <a:pPr/>
            <a:r>
              <a:t>Title Text</a:t>
            </a:r>
          </a:p>
        </p:txBody>
      </p:sp>
      <p:sp>
        <p:nvSpPr>
          <p:cNvPr id="143" name="Body Level One…"/>
          <p:cNvSpPr txBox="1"/>
          <p:nvPr>
            <p:ph type="body" idx="1"/>
          </p:nvPr>
        </p:nvSpPr>
        <p:spPr>
          <a:xfrm>
            <a:off x="812800" y="2133600"/>
            <a:ext cx="14630400" cy="7010400"/>
          </a:xfrm>
          <a:prstGeom prst="rect">
            <a:avLst/>
          </a:prstGeom>
        </p:spPr>
        <p:txBody>
          <a:bodyPr lIns="50800" tIns="50800" rIns="50800" bIns="50800" anchor="t"/>
          <a:lstStyle>
            <a:lvl1pPr marL="383540" marR="54186" indent="-342900" defTabSz="609600">
              <a:spcBef>
                <a:spcPts val="1000"/>
              </a:spcBef>
              <a:buClr>
                <a:srgbClr val="000000"/>
              </a:buClr>
              <a:buSzPct val="100000"/>
              <a:buFont typeface="Arial"/>
              <a:defRPr sz="4200">
                <a:solidFill>
                  <a:srgbClr val="000000"/>
                </a:solidFill>
                <a:uFill>
                  <a:solidFill>
                    <a:srgbClr val="000000"/>
                  </a:solidFill>
                </a:uFill>
                <a:latin typeface="Calibri"/>
                <a:ea typeface="Calibri"/>
                <a:cs typeface="Calibri"/>
                <a:sym typeface="Calibri"/>
              </a:defRPr>
            </a:lvl1pPr>
            <a:lvl2pPr marL="783590" marR="54186" indent="-285750" defTabSz="609600">
              <a:spcBef>
                <a:spcPts val="900"/>
              </a:spcBef>
              <a:buClr>
                <a:srgbClr val="000000"/>
              </a:buClr>
              <a:buSzPct val="100000"/>
              <a:buFont typeface="Arial"/>
              <a:buChar char="–"/>
              <a:defRPr>
                <a:solidFill>
                  <a:srgbClr val="000000"/>
                </a:solidFill>
                <a:uFill>
                  <a:solidFill>
                    <a:srgbClr val="000000"/>
                  </a:solidFill>
                </a:uFill>
                <a:latin typeface="Calibri"/>
                <a:ea typeface="Calibri"/>
                <a:cs typeface="Calibri"/>
                <a:sym typeface="Calibri"/>
              </a:defRPr>
            </a:lvl2pPr>
            <a:lvl3pPr marL="1183639" marR="54186" indent="-228600" defTabSz="609600">
              <a:spcBef>
                <a:spcPts val="700"/>
              </a:spcBef>
              <a:buClr>
                <a:srgbClr val="000000"/>
              </a:buClr>
              <a:buSzPct val="100000"/>
              <a:buFont typeface="Arial"/>
              <a:defRPr sz="3200">
                <a:solidFill>
                  <a:srgbClr val="000000"/>
                </a:solidFill>
                <a:uFill>
                  <a:solidFill>
                    <a:srgbClr val="000000"/>
                  </a:solidFill>
                </a:uFill>
                <a:latin typeface="Calibri"/>
                <a:ea typeface="Calibri"/>
                <a:cs typeface="Calibri"/>
                <a:sym typeface="Calibri"/>
              </a:defRPr>
            </a:lvl3pPr>
            <a:lvl4pPr marL="1640839" marR="54186" indent="-228600" defTabSz="609600">
              <a:spcBef>
                <a:spcPts val="600"/>
              </a:spcBef>
              <a:buClr>
                <a:srgbClr val="000000"/>
              </a:buClr>
              <a:buSzPct val="100000"/>
              <a:buFont typeface="Arial"/>
              <a:buChar char="–"/>
              <a:defRPr sz="2600">
                <a:solidFill>
                  <a:srgbClr val="000000"/>
                </a:solidFill>
                <a:uFill>
                  <a:solidFill>
                    <a:srgbClr val="000000"/>
                  </a:solidFill>
                </a:uFill>
                <a:latin typeface="Calibri"/>
                <a:ea typeface="Calibri"/>
                <a:cs typeface="Calibri"/>
                <a:sym typeface="Calibri"/>
              </a:defRPr>
            </a:lvl4pPr>
            <a:lvl5pPr marL="2098039" marR="54186" indent="-228600" defTabSz="609600">
              <a:spcBef>
                <a:spcPts val="600"/>
              </a:spcBef>
              <a:buClr>
                <a:srgbClr val="000000"/>
              </a:buClr>
              <a:buSzPct val="100000"/>
              <a:buFont typeface="Arial"/>
              <a:buChar char="»"/>
              <a:defRPr sz="2600">
                <a:solidFill>
                  <a:srgbClr val="000000"/>
                </a:solidFill>
                <a:uFill>
                  <a:solidFill>
                    <a:srgbClr val="000000"/>
                  </a:solidFill>
                </a:uFill>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44" name="Slide Number"/>
          <p:cNvSpPr txBox="1"/>
          <p:nvPr>
            <p:ph type="sldNum" sz="quarter" idx="2"/>
          </p:nvPr>
        </p:nvSpPr>
        <p:spPr>
          <a:xfrm>
            <a:off x="13386527" y="8544983"/>
            <a:ext cx="320279" cy="342901"/>
          </a:xfrm>
          <a:prstGeom prst="rect">
            <a:avLst/>
          </a:prstGeom>
        </p:spPr>
        <p:txBody>
          <a:bodyPr lIns="50800" tIns="50800" rIns="50800" bIns="50800" anchor="ctr"/>
          <a:lstStyle>
            <a:lvl1pPr defTabSz="774700">
              <a:defRPr>
                <a:solidFill>
                  <a:srgbClr val="9B9B9B"/>
                </a:solidFill>
                <a:uFill>
                  <a:solidFill>
                    <a:srgbClr val="9B9B9B"/>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51" name="Title Text"/>
          <p:cNvSpPr txBox="1"/>
          <p:nvPr>
            <p:ph type="title"/>
          </p:nvPr>
        </p:nvSpPr>
        <p:spPr>
          <a:xfrm>
            <a:off x="1155700" y="1536700"/>
            <a:ext cx="13931900" cy="3086100"/>
          </a:xfrm>
          <a:prstGeom prst="rect">
            <a:avLst/>
          </a:prstGeom>
        </p:spPr>
        <p:txBody>
          <a:bodyPr anchor="b">
            <a:normAutofit fontScale="100000" lnSpcReduction="0"/>
          </a:bodyPr>
          <a:lstStyle>
            <a:lvl1pPr defTabSz="914400"/>
          </a:lstStyle>
          <a:p>
            <a:pPr/>
            <a:r>
              <a:t>Title Text</a:t>
            </a:r>
          </a:p>
        </p:txBody>
      </p:sp>
      <p:sp>
        <p:nvSpPr>
          <p:cNvPr id="152" name="Body Level One…"/>
          <p:cNvSpPr txBox="1"/>
          <p:nvPr>
            <p:ph type="body" sz="quarter" idx="1"/>
          </p:nvPr>
        </p:nvSpPr>
        <p:spPr>
          <a:xfrm>
            <a:off x="1155700" y="4711700"/>
            <a:ext cx="13931900" cy="1054100"/>
          </a:xfrm>
          <a:prstGeom prst="rect">
            <a:avLst/>
          </a:prstGeom>
        </p:spPr>
        <p:txBody>
          <a:bodyPr anchor="t">
            <a:normAutofit fontScale="100000" lnSpcReduction="0"/>
          </a:bodyPr>
          <a:lstStyle>
            <a:lvl1pPr marL="0" indent="0" algn="ctr" defTabSz="914400">
              <a:spcBef>
                <a:spcPts val="0"/>
              </a:spcBef>
              <a:buSzTx/>
              <a:buNone/>
              <a:defRPr sz="3200"/>
            </a:lvl1pPr>
            <a:lvl2pPr marL="0" indent="0" algn="ctr" defTabSz="914400">
              <a:spcBef>
                <a:spcPts val="0"/>
              </a:spcBef>
              <a:buSzTx/>
              <a:buNone/>
              <a:defRPr sz="3200"/>
            </a:lvl2pPr>
            <a:lvl3pPr marL="0" indent="0" algn="ctr" defTabSz="914400">
              <a:spcBef>
                <a:spcPts val="0"/>
              </a:spcBef>
              <a:buSzTx/>
              <a:buNone/>
              <a:defRPr sz="3200"/>
            </a:lvl3pPr>
            <a:lvl4pPr marL="0" indent="0" algn="ctr" defTabSz="914400">
              <a:spcBef>
                <a:spcPts val="0"/>
              </a:spcBef>
              <a:buSzTx/>
              <a:buNone/>
              <a:defRPr sz="3200"/>
            </a:lvl4pPr>
            <a:lvl5pPr marL="0" indent="0" algn="ctr" defTabSz="914400">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53" name="Slide Number"/>
          <p:cNvSpPr txBox="1"/>
          <p:nvPr>
            <p:ph type="sldNum" sz="quarter" idx="2"/>
          </p:nvPr>
        </p:nvSpPr>
        <p:spPr>
          <a:xfrm>
            <a:off x="7857066" y="8231716"/>
            <a:ext cx="3793068" cy="486834"/>
          </a:xfrm>
          <a:prstGeom prst="rect">
            <a:avLst/>
          </a:prstGeom>
        </p:spPr>
        <p:txBody>
          <a:bodyPr lIns="45719" tIns="45719" rIns="45719" bIns="45719" anchor="ctr"/>
          <a:lstStyle>
            <a:lvl1pPr algn="r" defTabSz="914400">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2 Column">
    <p:spTree>
      <p:nvGrpSpPr>
        <p:cNvPr id="1" name=""/>
        <p:cNvGrpSpPr/>
        <p:nvPr/>
      </p:nvGrpSpPr>
      <p:grpSpPr>
        <a:xfrm>
          <a:off x="0" y="0"/>
          <a:ext cx="0" cy="0"/>
          <a:chOff x="0" y="0"/>
          <a:chExt cx="0" cy="0"/>
        </a:xfrm>
      </p:grpSpPr>
      <p:sp>
        <p:nvSpPr>
          <p:cNvPr id="29" name="Title Text"/>
          <p:cNvSpPr txBox="1"/>
          <p:nvPr>
            <p:ph type="title"/>
          </p:nvPr>
        </p:nvSpPr>
        <p:spPr>
          <a:prstGeom prst="rect">
            <a:avLst/>
          </a:prstGeom>
        </p:spPr>
        <p:txBody>
          <a:bodyPr/>
          <a:lstStyle/>
          <a:p>
            <a:pPr/>
            <a:r>
              <a:t>Title Text</a:t>
            </a:r>
          </a:p>
        </p:txBody>
      </p:sp>
      <p:sp>
        <p:nvSpPr>
          <p:cNvPr id="30" name="Body Level One…"/>
          <p:cNvSpPr txBox="1"/>
          <p:nvPr>
            <p:ph type="body" idx="1"/>
          </p:nvPr>
        </p:nvSpPr>
        <p:spPr>
          <a:prstGeom prst="rect">
            <a:avLst/>
          </a:prstGeom>
        </p:spPr>
        <p:txBody>
          <a:bodyPr numCol="2" spcCol="696595" anchor="t"/>
          <a:lstStyle>
            <a:lvl1pPr marL="685800" indent="-469900">
              <a:defRPr sz="2800"/>
            </a:lvl1pPr>
            <a:lvl2pPr marL="977900" indent="-469900">
              <a:defRPr sz="2800"/>
            </a:lvl2pPr>
            <a:lvl3pPr marL="1270000" indent="-469900">
              <a:defRPr sz="2800"/>
            </a:lvl3pPr>
            <a:lvl4pPr marL="1574800" indent="-469900">
              <a:defRPr sz="2800"/>
            </a:lvl4pPr>
            <a:lvl5pPr marL="1866900" indent="-469900">
              <a:defRPr sz="2800"/>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38" name="Body Level One…"/>
          <p:cNvSpPr txBox="1"/>
          <p:nvPr>
            <p:ph type="body" idx="1"/>
          </p:nvPr>
        </p:nvSpPr>
        <p:spPr>
          <a:xfrm>
            <a:off x="1155700" y="1181100"/>
            <a:ext cx="13931900" cy="6769100"/>
          </a:xfrm>
          <a:prstGeom prst="rect">
            <a:avLst/>
          </a:prstGeom>
        </p:spPr>
        <p:txBody>
          <a:bodyPr/>
          <a:lstStyle>
            <a:lvl1pPr>
              <a:spcBef>
                <a:spcPts val="4900"/>
              </a:spcBef>
            </a:lvl1pPr>
            <a:lvl2pPr>
              <a:spcBef>
                <a:spcPts val="4900"/>
              </a:spcBef>
            </a:lvl2pPr>
            <a:lvl3pPr>
              <a:spcBef>
                <a:spcPts val="4900"/>
              </a:spcBef>
            </a:lvl3pPr>
            <a:lvl4pPr>
              <a:spcBef>
                <a:spcPts val="4900"/>
              </a:spcBef>
            </a:lvl4pPr>
            <a:lvl5pPr>
              <a:spcBef>
                <a:spcPts val="4900"/>
              </a:spcBef>
            </a:lvl5pPr>
          </a:lstStyle>
          <a:p>
            <a:pPr/>
            <a:r>
              <a:t>Body Level One</a:t>
            </a:r>
          </a:p>
          <a:p>
            <a:pPr lvl="1"/>
            <a:r>
              <a:t>Body Level Two</a:t>
            </a:r>
          </a:p>
          <a:p>
            <a:pPr lvl="2"/>
            <a:r>
              <a:t>Body Level Three</a:t>
            </a:r>
          </a:p>
          <a:p>
            <a:pPr lvl="3"/>
            <a:r>
              <a:t>Body Level Four</a:t>
            </a:r>
          </a:p>
          <a:p>
            <a:pPr lvl="4"/>
            <a:r>
              <a:t>Body Level Five</a:t>
            </a:r>
          </a:p>
        </p:txBody>
      </p:sp>
      <p:sp>
        <p:nvSpPr>
          <p:cNvPr id="3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4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53" name="Title Text"/>
          <p:cNvSpPr txBox="1"/>
          <p:nvPr>
            <p:ph type="title"/>
          </p:nvPr>
        </p:nvSpPr>
        <p:spPr>
          <a:xfrm>
            <a:off x="1663700" y="241300"/>
            <a:ext cx="12941300" cy="2298700"/>
          </a:xfrm>
          <a:prstGeom prst="rect">
            <a:avLst/>
          </a:prstGeom>
        </p:spPr>
        <p:txBody>
          <a:bodyPr/>
          <a:lstStyle/>
          <a:p>
            <a:pPr/>
            <a:r>
              <a:t>Title Text</a:t>
            </a:r>
          </a:p>
        </p:txBody>
      </p:sp>
      <p:sp>
        <p:nvSpPr>
          <p:cNvPr id="5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61" name="Title Text"/>
          <p:cNvSpPr txBox="1"/>
          <p:nvPr>
            <p:ph type="title"/>
          </p:nvPr>
        </p:nvSpPr>
        <p:spPr>
          <a:xfrm>
            <a:off x="1155700" y="2781300"/>
            <a:ext cx="13931900" cy="3568700"/>
          </a:xfrm>
          <a:prstGeom prst="rect">
            <a:avLst/>
          </a:prstGeom>
        </p:spPr>
        <p:txBody>
          <a:bodyPr/>
          <a:lstStyle/>
          <a:p>
            <a:pPr/>
            <a:r>
              <a:t>Title Text</a:t>
            </a:r>
          </a:p>
        </p:txBody>
      </p:sp>
      <p:sp>
        <p:nvSpPr>
          <p:cNvPr id="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bg>
      <p:bgPr>
        <a:solidFill>
          <a:srgbClr val="FFFFFF"/>
        </a:solidFill>
      </p:bgPr>
    </p:bg>
    <p:spTree>
      <p:nvGrpSpPr>
        <p:cNvPr id="1" name=""/>
        <p:cNvGrpSpPr/>
        <p:nvPr/>
      </p:nvGrpSpPr>
      <p:grpSpPr>
        <a:xfrm>
          <a:off x="0" y="0"/>
          <a:ext cx="0" cy="0"/>
          <a:chOff x="0" y="0"/>
          <a:chExt cx="0" cy="0"/>
        </a:xfrm>
      </p:grpSpPr>
      <p:pic>
        <p:nvPicPr>
          <p:cNvPr id="69" name="Black_photo-h-2.pdf" descr="Black_photo-h-2.pdf"/>
          <p:cNvPicPr>
            <a:picLocks noChangeAspect="1"/>
          </p:cNvPicPr>
          <p:nvPr/>
        </p:nvPicPr>
        <p:blipFill>
          <a:blip r:embed="rId2">
            <a:extLst/>
          </a:blip>
          <a:stretch>
            <a:fillRect/>
          </a:stretch>
        </p:blipFill>
        <p:spPr>
          <a:xfrm>
            <a:off x="0" y="0"/>
            <a:ext cx="16256000" cy="9144000"/>
          </a:xfrm>
          <a:prstGeom prst="rect">
            <a:avLst/>
          </a:prstGeom>
          <a:ln w="12700">
            <a:miter lim="400000"/>
          </a:ln>
        </p:spPr>
      </p:pic>
      <p:sp>
        <p:nvSpPr>
          <p:cNvPr id="70" name="Title Text"/>
          <p:cNvSpPr txBox="1"/>
          <p:nvPr>
            <p:ph type="title"/>
          </p:nvPr>
        </p:nvSpPr>
        <p:spPr>
          <a:xfrm>
            <a:off x="1155700" y="6908800"/>
            <a:ext cx="13931900" cy="1587500"/>
          </a:xfrm>
          <a:prstGeom prst="rect">
            <a:avLst/>
          </a:prstGeom>
        </p:spPr>
        <p:txBody>
          <a:bodyPr/>
          <a:lstStyle/>
          <a:p>
            <a:pPr/>
            <a:r>
              <a:t>Title Text</a:t>
            </a:r>
          </a:p>
        </p:txBody>
      </p:sp>
      <p:sp>
        <p:nvSpPr>
          <p:cNvPr id="7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Reflection">
    <p:spTree>
      <p:nvGrpSpPr>
        <p:cNvPr id="1" name=""/>
        <p:cNvGrpSpPr/>
        <p:nvPr/>
      </p:nvGrpSpPr>
      <p:grpSpPr>
        <a:xfrm>
          <a:off x="0" y="0"/>
          <a:ext cx="0" cy="0"/>
          <a:chOff x="0" y="0"/>
          <a:chExt cx="0" cy="0"/>
        </a:xfrm>
      </p:grpSpPr>
      <p:sp>
        <p:nvSpPr>
          <p:cNvPr id="78" name="Title Text"/>
          <p:cNvSpPr txBox="1"/>
          <p:nvPr>
            <p:ph type="title"/>
          </p:nvPr>
        </p:nvSpPr>
        <p:spPr>
          <a:xfrm>
            <a:off x="1155700" y="6908800"/>
            <a:ext cx="13931900" cy="1587500"/>
          </a:xfrm>
          <a:prstGeom prst="rect">
            <a:avLst/>
          </a:prstGeom>
        </p:spPr>
        <p:txBody>
          <a:bodyPr/>
          <a:lstStyle/>
          <a:p>
            <a:pPr/>
            <a:r>
              <a:t>Title Text</a:t>
            </a:r>
          </a:p>
        </p:txBody>
      </p:sp>
      <p:sp>
        <p:nvSpPr>
          <p:cNvPr id="7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Title Text"/>
          <p:cNvSpPr txBox="1"/>
          <p:nvPr>
            <p:ph type="title"/>
          </p:nvPr>
        </p:nvSpPr>
        <p:spPr>
          <a:xfrm>
            <a:off x="1155700" y="241300"/>
            <a:ext cx="13931900" cy="22987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a:r>
              <a:t>Title Text</a:t>
            </a:r>
          </a:p>
        </p:txBody>
      </p:sp>
      <p:sp>
        <p:nvSpPr>
          <p:cNvPr id="3" name="Body Level One…"/>
          <p:cNvSpPr txBox="1"/>
          <p:nvPr>
            <p:ph type="body" idx="1"/>
          </p:nvPr>
        </p:nvSpPr>
        <p:spPr>
          <a:xfrm>
            <a:off x="1155700" y="2603500"/>
            <a:ext cx="13931900" cy="57023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7973483" y="8712200"/>
            <a:ext cx="292101" cy="317500"/>
          </a:xfrm>
          <a:prstGeom prst="rect">
            <a:avLst/>
          </a:prstGeom>
          <a:ln w="12700">
            <a:miter lim="400000"/>
          </a:ln>
        </p:spPr>
        <p:txBody>
          <a:bodyPr wrap="none" lIns="38100" tIns="38100" rIns="38100" bIns="38100">
            <a:spAutoFit/>
          </a:bodyPr>
          <a:lstStyle>
            <a:lvl1pPr algn="ctr" defTabSz="546100">
              <a:defRPr sz="1600">
                <a:solidFill>
                  <a:srgbClr val="FFFFFF"/>
                </a:solidFill>
                <a:latin typeface="+mn-lt"/>
                <a:ea typeface="+mn-ea"/>
                <a:cs typeface="+mn-cs"/>
                <a:sym typeface="Gill Sans"/>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ctr" defTabSz="546100" rtl="0" latinLnBrk="0">
        <a:lnSpc>
          <a:spcPct val="100000"/>
        </a:lnSpc>
        <a:spcBef>
          <a:spcPts val="0"/>
        </a:spcBef>
        <a:spcAft>
          <a:spcPts val="0"/>
        </a:spcAft>
        <a:buClrTx/>
        <a:buSzTx/>
        <a:buFontTx/>
        <a:buNone/>
        <a:tabLst/>
        <a:defRPr b="0" baseline="0" cap="none" i="0" spc="0" strike="noStrike" sz="7600" u="none">
          <a:solidFill>
            <a:srgbClr val="FFFFFF"/>
          </a:solidFill>
          <a:uFillTx/>
          <a:latin typeface="+mn-lt"/>
          <a:ea typeface="+mn-ea"/>
          <a:cs typeface="+mn-cs"/>
          <a:sym typeface="Gill Sans"/>
        </a:defRPr>
      </a:lvl1pPr>
      <a:lvl2pPr marL="0" marR="0" indent="228600" algn="ctr" defTabSz="546100" rtl="0" latinLnBrk="0">
        <a:lnSpc>
          <a:spcPct val="100000"/>
        </a:lnSpc>
        <a:spcBef>
          <a:spcPts val="0"/>
        </a:spcBef>
        <a:spcAft>
          <a:spcPts val="0"/>
        </a:spcAft>
        <a:buClrTx/>
        <a:buSzTx/>
        <a:buFontTx/>
        <a:buNone/>
        <a:tabLst/>
        <a:defRPr b="0" baseline="0" cap="none" i="0" spc="0" strike="noStrike" sz="7600" u="none">
          <a:solidFill>
            <a:srgbClr val="FFFFFF"/>
          </a:solidFill>
          <a:uFillTx/>
          <a:latin typeface="+mn-lt"/>
          <a:ea typeface="+mn-ea"/>
          <a:cs typeface="+mn-cs"/>
          <a:sym typeface="Gill Sans"/>
        </a:defRPr>
      </a:lvl2pPr>
      <a:lvl3pPr marL="0" marR="0" indent="457200" algn="ctr" defTabSz="546100" rtl="0" latinLnBrk="0">
        <a:lnSpc>
          <a:spcPct val="100000"/>
        </a:lnSpc>
        <a:spcBef>
          <a:spcPts val="0"/>
        </a:spcBef>
        <a:spcAft>
          <a:spcPts val="0"/>
        </a:spcAft>
        <a:buClrTx/>
        <a:buSzTx/>
        <a:buFontTx/>
        <a:buNone/>
        <a:tabLst/>
        <a:defRPr b="0" baseline="0" cap="none" i="0" spc="0" strike="noStrike" sz="7600" u="none">
          <a:solidFill>
            <a:srgbClr val="FFFFFF"/>
          </a:solidFill>
          <a:uFillTx/>
          <a:latin typeface="+mn-lt"/>
          <a:ea typeface="+mn-ea"/>
          <a:cs typeface="+mn-cs"/>
          <a:sym typeface="Gill Sans"/>
        </a:defRPr>
      </a:lvl3pPr>
      <a:lvl4pPr marL="0" marR="0" indent="685800" algn="ctr" defTabSz="546100" rtl="0" latinLnBrk="0">
        <a:lnSpc>
          <a:spcPct val="100000"/>
        </a:lnSpc>
        <a:spcBef>
          <a:spcPts val="0"/>
        </a:spcBef>
        <a:spcAft>
          <a:spcPts val="0"/>
        </a:spcAft>
        <a:buClrTx/>
        <a:buSzTx/>
        <a:buFontTx/>
        <a:buNone/>
        <a:tabLst/>
        <a:defRPr b="0" baseline="0" cap="none" i="0" spc="0" strike="noStrike" sz="7600" u="none">
          <a:solidFill>
            <a:srgbClr val="FFFFFF"/>
          </a:solidFill>
          <a:uFillTx/>
          <a:latin typeface="+mn-lt"/>
          <a:ea typeface="+mn-ea"/>
          <a:cs typeface="+mn-cs"/>
          <a:sym typeface="Gill Sans"/>
        </a:defRPr>
      </a:lvl4pPr>
      <a:lvl5pPr marL="0" marR="0" indent="914400" algn="ctr" defTabSz="546100" rtl="0" latinLnBrk="0">
        <a:lnSpc>
          <a:spcPct val="100000"/>
        </a:lnSpc>
        <a:spcBef>
          <a:spcPts val="0"/>
        </a:spcBef>
        <a:spcAft>
          <a:spcPts val="0"/>
        </a:spcAft>
        <a:buClrTx/>
        <a:buSzTx/>
        <a:buFontTx/>
        <a:buNone/>
        <a:tabLst/>
        <a:defRPr b="0" baseline="0" cap="none" i="0" spc="0" strike="noStrike" sz="7600" u="none">
          <a:solidFill>
            <a:srgbClr val="FFFFFF"/>
          </a:solidFill>
          <a:uFillTx/>
          <a:latin typeface="+mn-lt"/>
          <a:ea typeface="+mn-ea"/>
          <a:cs typeface="+mn-cs"/>
          <a:sym typeface="Gill Sans"/>
        </a:defRPr>
      </a:lvl5pPr>
      <a:lvl6pPr marL="0" marR="0" indent="1143000" algn="ctr" defTabSz="546100" rtl="0" latinLnBrk="0">
        <a:lnSpc>
          <a:spcPct val="100000"/>
        </a:lnSpc>
        <a:spcBef>
          <a:spcPts val="0"/>
        </a:spcBef>
        <a:spcAft>
          <a:spcPts val="0"/>
        </a:spcAft>
        <a:buClrTx/>
        <a:buSzTx/>
        <a:buFontTx/>
        <a:buNone/>
        <a:tabLst/>
        <a:defRPr b="0" baseline="0" cap="none" i="0" spc="0" strike="noStrike" sz="7600" u="none">
          <a:solidFill>
            <a:srgbClr val="FFFFFF"/>
          </a:solidFill>
          <a:uFillTx/>
          <a:latin typeface="+mn-lt"/>
          <a:ea typeface="+mn-ea"/>
          <a:cs typeface="+mn-cs"/>
          <a:sym typeface="Gill Sans"/>
        </a:defRPr>
      </a:lvl6pPr>
      <a:lvl7pPr marL="0" marR="0" indent="1371600" algn="ctr" defTabSz="546100" rtl="0" latinLnBrk="0">
        <a:lnSpc>
          <a:spcPct val="100000"/>
        </a:lnSpc>
        <a:spcBef>
          <a:spcPts val="0"/>
        </a:spcBef>
        <a:spcAft>
          <a:spcPts val="0"/>
        </a:spcAft>
        <a:buClrTx/>
        <a:buSzTx/>
        <a:buFontTx/>
        <a:buNone/>
        <a:tabLst/>
        <a:defRPr b="0" baseline="0" cap="none" i="0" spc="0" strike="noStrike" sz="7600" u="none">
          <a:solidFill>
            <a:srgbClr val="FFFFFF"/>
          </a:solidFill>
          <a:uFillTx/>
          <a:latin typeface="+mn-lt"/>
          <a:ea typeface="+mn-ea"/>
          <a:cs typeface="+mn-cs"/>
          <a:sym typeface="Gill Sans"/>
        </a:defRPr>
      </a:lvl7pPr>
      <a:lvl8pPr marL="0" marR="0" indent="1600200" algn="ctr" defTabSz="546100" rtl="0" latinLnBrk="0">
        <a:lnSpc>
          <a:spcPct val="100000"/>
        </a:lnSpc>
        <a:spcBef>
          <a:spcPts val="0"/>
        </a:spcBef>
        <a:spcAft>
          <a:spcPts val="0"/>
        </a:spcAft>
        <a:buClrTx/>
        <a:buSzTx/>
        <a:buFontTx/>
        <a:buNone/>
        <a:tabLst/>
        <a:defRPr b="0" baseline="0" cap="none" i="0" spc="0" strike="noStrike" sz="7600" u="none">
          <a:solidFill>
            <a:srgbClr val="FFFFFF"/>
          </a:solidFill>
          <a:uFillTx/>
          <a:latin typeface="+mn-lt"/>
          <a:ea typeface="+mn-ea"/>
          <a:cs typeface="+mn-cs"/>
          <a:sym typeface="Gill Sans"/>
        </a:defRPr>
      </a:lvl8pPr>
      <a:lvl9pPr marL="0" marR="0" indent="1828800" algn="ctr" defTabSz="546100" rtl="0" latinLnBrk="0">
        <a:lnSpc>
          <a:spcPct val="100000"/>
        </a:lnSpc>
        <a:spcBef>
          <a:spcPts val="0"/>
        </a:spcBef>
        <a:spcAft>
          <a:spcPts val="0"/>
        </a:spcAft>
        <a:buClrTx/>
        <a:buSzTx/>
        <a:buFontTx/>
        <a:buNone/>
        <a:tabLst/>
        <a:defRPr b="0" baseline="0" cap="none" i="0" spc="0" strike="noStrike" sz="7600" u="none">
          <a:solidFill>
            <a:srgbClr val="FFFFFF"/>
          </a:solidFill>
          <a:uFillTx/>
          <a:latin typeface="+mn-lt"/>
          <a:ea typeface="+mn-ea"/>
          <a:cs typeface="+mn-cs"/>
          <a:sym typeface="Gill Sans"/>
        </a:defRPr>
      </a:lvl9pPr>
    </p:titleStyle>
    <p:bodyStyle>
      <a:lvl1pPr marL="749300" marR="0" indent="-533400" algn="l" defTabSz="546100" latinLnBrk="0">
        <a:lnSpc>
          <a:spcPct val="100000"/>
        </a:lnSpc>
        <a:spcBef>
          <a:spcPts val="3500"/>
        </a:spcBef>
        <a:spcAft>
          <a:spcPts val="0"/>
        </a:spcAft>
        <a:buClrTx/>
        <a:buSzPct val="171000"/>
        <a:buFontTx/>
        <a:buChar char="•"/>
        <a:tabLst/>
        <a:defRPr b="0" baseline="0" cap="none" i="0" spc="0" strike="noStrike" sz="3600" u="none">
          <a:solidFill>
            <a:srgbClr val="FFFFFF"/>
          </a:solidFill>
          <a:uFillTx/>
          <a:latin typeface="+mn-lt"/>
          <a:ea typeface="+mn-ea"/>
          <a:cs typeface="+mn-cs"/>
          <a:sym typeface="Gill Sans"/>
        </a:defRPr>
      </a:lvl1pPr>
      <a:lvl2pPr marL="1041400" marR="0" indent="-533400" algn="l" defTabSz="546100" latinLnBrk="0">
        <a:lnSpc>
          <a:spcPct val="100000"/>
        </a:lnSpc>
        <a:spcBef>
          <a:spcPts val="3500"/>
        </a:spcBef>
        <a:spcAft>
          <a:spcPts val="0"/>
        </a:spcAft>
        <a:buClrTx/>
        <a:buSzPct val="171000"/>
        <a:buFontTx/>
        <a:buChar char="•"/>
        <a:tabLst/>
        <a:defRPr b="0" baseline="0" cap="none" i="0" spc="0" strike="noStrike" sz="3600" u="none">
          <a:solidFill>
            <a:srgbClr val="FFFFFF"/>
          </a:solidFill>
          <a:uFillTx/>
          <a:latin typeface="+mn-lt"/>
          <a:ea typeface="+mn-ea"/>
          <a:cs typeface="+mn-cs"/>
          <a:sym typeface="Gill Sans"/>
        </a:defRPr>
      </a:lvl2pPr>
      <a:lvl3pPr marL="1333500" marR="0" indent="-533400" algn="l" defTabSz="546100" latinLnBrk="0">
        <a:lnSpc>
          <a:spcPct val="100000"/>
        </a:lnSpc>
        <a:spcBef>
          <a:spcPts val="3500"/>
        </a:spcBef>
        <a:spcAft>
          <a:spcPts val="0"/>
        </a:spcAft>
        <a:buClrTx/>
        <a:buSzPct val="171000"/>
        <a:buFontTx/>
        <a:buChar char="•"/>
        <a:tabLst/>
        <a:defRPr b="0" baseline="0" cap="none" i="0" spc="0" strike="noStrike" sz="3600" u="none">
          <a:solidFill>
            <a:srgbClr val="FFFFFF"/>
          </a:solidFill>
          <a:uFillTx/>
          <a:latin typeface="+mn-lt"/>
          <a:ea typeface="+mn-ea"/>
          <a:cs typeface="+mn-cs"/>
          <a:sym typeface="Gill Sans"/>
        </a:defRPr>
      </a:lvl3pPr>
      <a:lvl4pPr marL="1638300" marR="0" indent="-533400" algn="l" defTabSz="546100" latinLnBrk="0">
        <a:lnSpc>
          <a:spcPct val="100000"/>
        </a:lnSpc>
        <a:spcBef>
          <a:spcPts val="3500"/>
        </a:spcBef>
        <a:spcAft>
          <a:spcPts val="0"/>
        </a:spcAft>
        <a:buClrTx/>
        <a:buSzPct val="171000"/>
        <a:buFontTx/>
        <a:buChar char="•"/>
        <a:tabLst/>
        <a:defRPr b="0" baseline="0" cap="none" i="0" spc="0" strike="noStrike" sz="3600" u="none">
          <a:solidFill>
            <a:srgbClr val="FFFFFF"/>
          </a:solidFill>
          <a:uFillTx/>
          <a:latin typeface="+mn-lt"/>
          <a:ea typeface="+mn-ea"/>
          <a:cs typeface="+mn-cs"/>
          <a:sym typeface="Gill Sans"/>
        </a:defRPr>
      </a:lvl4pPr>
      <a:lvl5pPr marL="1930400" marR="0" indent="-533400" algn="l" defTabSz="546100" latinLnBrk="0">
        <a:lnSpc>
          <a:spcPct val="100000"/>
        </a:lnSpc>
        <a:spcBef>
          <a:spcPts val="3500"/>
        </a:spcBef>
        <a:spcAft>
          <a:spcPts val="0"/>
        </a:spcAft>
        <a:buClrTx/>
        <a:buSzPct val="171000"/>
        <a:buFontTx/>
        <a:buChar char="•"/>
        <a:tabLst/>
        <a:defRPr b="0" baseline="0" cap="none" i="0" spc="0" strike="noStrike" sz="3600" u="none">
          <a:solidFill>
            <a:srgbClr val="FFFFFF"/>
          </a:solidFill>
          <a:uFillTx/>
          <a:latin typeface="+mn-lt"/>
          <a:ea typeface="+mn-ea"/>
          <a:cs typeface="+mn-cs"/>
          <a:sym typeface="Gill Sans"/>
        </a:defRPr>
      </a:lvl5pPr>
      <a:lvl6pPr marL="2222500" marR="0" indent="-533400" algn="l" defTabSz="546100" latinLnBrk="0">
        <a:lnSpc>
          <a:spcPct val="100000"/>
        </a:lnSpc>
        <a:spcBef>
          <a:spcPts val="3500"/>
        </a:spcBef>
        <a:spcAft>
          <a:spcPts val="0"/>
        </a:spcAft>
        <a:buClrTx/>
        <a:buSzPct val="171000"/>
        <a:buFontTx/>
        <a:buChar char="•"/>
        <a:tabLst/>
        <a:defRPr b="0" baseline="0" cap="none" i="0" spc="0" strike="noStrike" sz="3600" u="none">
          <a:solidFill>
            <a:srgbClr val="FFFFFF"/>
          </a:solidFill>
          <a:uFillTx/>
          <a:latin typeface="+mn-lt"/>
          <a:ea typeface="+mn-ea"/>
          <a:cs typeface="+mn-cs"/>
          <a:sym typeface="Gill Sans"/>
        </a:defRPr>
      </a:lvl6pPr>
      <a:lvl7pPr marL="2514600" marR="0" indent="-533400" algn="l" defTabSz="546100" latinLnBrk="0">
        <a:lnSpc>
          <a:spcPct val="100000"/>
        </a:lnSpc>
        <a:spcBef>
          <a:spcPts val="3500"/>
        </a:spcBef>
        <a:spcAft>
          <a:spcPts val="0"/>
        </a:spcAft>
        <a:buClrTx/>
        <a:buSzPct val="171000"/>
        <a:buFontTx/>
        <a:buChar char="•"/>
        <a:tabLst/>
        <a:defRPr b="0" baseline="0" cap="none" i="0" spc="0" strike="noStrike" sz="3600" u="none">
          <a:solidFill>
            <a:srgbClr val="FFFFFF"/>
          </a:solidFill>
          <a:uFillTx/>
          <a:latin typeface="+mn-lt"/>
          <a:ea typeface="+mn-ea"/>
          <a:cs typeface="+mn-cs"/>
          <a:sym typeface="Gill Sans"/>
        </a:defRPr>
      </a:lvl7pPr>
      <a:lvl8pPr marL="2806700" marR="0" indent="-533400" algn="l" defTabSz="546100" latinLnBrk="0">
        <a:lnSpc>
          <a:spcPct val="100000"/>
        </a:lnSpc>
        <a:spcBef>
          <a:spcPts val="3500"/>
        </a:spcBef>
        <a:spcAft>
          <a:spcPts val="0"/>
        </a:spcAft>
        <a:buClrTx/>
        <a:buSzPct val="171000"/>
        <a:buFontTx/>
        <a:buChar char="•"/>
        <a:tabLst/>
        <a:defRPr b="0" baseline="0" cap="none" i="0" spc="0" strike="noStrike" sz="3600" u="none">
          <a:solidFill>
            <a:srgbClr val="FFFFFF"/>
          </a:solidFill>
          <a:uFillTx/>
          <a:latin typeface="+mn-lt"/>
          <a:ea typeface="+mn-ea"/>
          <a:cs typeface="+mn-cs"/>
          <a:sym typeface="Gill Sans"/>
        </a:defRPr>
      </a:lvl8pPr>
      <a:lvl9pPr marL="3098800" marR="0" indent="-533400" algn="l" defTabSz="546100" latinLnBrk="0">
        <a:lnSpc>
          <a:spcPct val="100000"/>
        </a:lnSpc>
        <a:spcBef>
          <a:spcPts val="3500"/>
        </a:spcBef>
        <a:spcAft>
          <a:spcPts val="0"/>
        </a:spcAft>
        <a:buClrTx/>
        <a:buSzPct val="171000"/>
        <a:buFontTx/>
        <a:buChar char="•"/>
        <a:tabLst/>
        <a:defRPr b="0" baseline="0" cap="none" i="0" spc="0" strike="noStrike" sz="3600" u="none">
          <a:solidFill>
            <a:srgbClr val="FFFFFF"/>
          </a:solidFill>
          <a:uFillTx/>
          <a:latin typeface="+mn-lt"/>
          <a:ea typeface="+mn-ea"/>
          <a:cs typeface="+mn-cs"/>
          <a:sym typeface="Gill Sans"/>
        </a:defRPr>
      </a:lvl9pPr>
    </p:bodyStyle>
    <p:otherStyle>
      <a:lvl1pPr marL="0" marR="0" indent="0" algn="ctr" defTabSz="5461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Gill Sans"/>
        </a:defRPr>
      </a:lvl1pPr>
      <a:lvl2pPr marL="0" marR="0" indent="228600" algn="ctr" defTabSz="5461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Gill Sans"/>
        </a:defRPr>
      </a:lvl2pPr>
      <a:lvl3pPr marL="0" marR="0" indent="457200" algn="ctr" defTabSz="5461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Gill Sans"/>
        </a:defRPr>
      </a:lvl3pPr>
      <a:lvl4pPr marL="0" marR="0" indent="685800" algn="ctr" defTabSz="5461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Gill Sans"/>
        </a:defRPr>
      </a:lvl4pPr>
      <a:lvl5pPr marL="0" marR="0" indent="914400" algn="ctr" defTabSz="5461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Gill Sans"/>
        </a:defRPr>
      </a:lvl5pPr>
      <a:lvl6pPr marL="0" marR="0" indent="1143000" algn="ctr" defTabSz="5461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Gill Sans"/>
        </a:defRPr>
      </a:lvl6pPr>
      <a:lvl7pPr marL="0" marR="0" indent="1371600" algn="ctr" defTabSz="5461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Gill Sans"/>
        </a:defRPr>
      </a:lvl7pPr>
      <a:lvl8pPr marL="0" marR="0" indent="1600200" algn="ctr" defTabSz="5461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Gill Sans"/>
        </a:defRPr>
      </a:lvl8pPr>
      <a:lvl9pPr marL="0" marR="0" indent="1828800" algn="ctr" defTabSz="5461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Gill San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jpeg"/><Relationship Id="rId3" Type="http://schemas.openxmlformats.org/officeDocument/2006/relationships/hyperlink" Target="https://www.coursera.org/course/insidetheinternet" TargetMode="External"/><Relationship Id="rId4" Type="http://schemas.openxmlformats.org/officeDocument/2006/relationships/image" Target="../media/image4.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en.wikipedia.org/wiki/Leased_line" TargetMode="External"/></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8.jpeg"/><Relationship Id="rId4" Type="http://schemas.openxmlformats.org/officeDocument/2006/relationships/hyperlink" Target="http://en.wikipedia.org/wiki/BITNET" TargetMode="External"/><Relationship Id="rId5" Type="http://schemas.openxmlformats.org/officeDocument/2006/relationships/hyperlink" Target="http://www.clker.com/search/networksym/1" TargetMode="External"/></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8.jpeg"/><Relationship Id="rId4" Type="http://schemas.openxmlformats.org/officeDocument/2006/relationships/hyperlink" Target="http://en.wikipedia.org/wiki/BITNET" TargetMode="External"/><Relationship Id="rId5" Type="http://schemas.openxmlformats.org/officeDocument/2006/relationships/hyperlink" Target="http://www.clker.com/search/networksym/1" TargetMode="External"/></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8.jpeg"/><Relationship Id="rId4" Type="http://schemas.openxmlformats.org/officeDocument/2006/relationships/hyperlink" Target="http://en.wikipedia.org/wiki/BITNET" TargetMode="External"/><Relationship Id="rId5" Type="http://schemas.openxmlformats.org/officeDocument/2006/relationships/hyperlink" Target="http://www.clker.com/search/networksym/1" TargetMode="External"/></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8.jpeg"/><Relationship Id="rId4" Type="http://schemas.openxmlformats.org/officeDocument/2006/relationships/hyperlink" Target="http://en.wikipedia.org/wiki/BITNET" TargetMode="External"/><Relationship Id="rId5" Type="http://schemas.openxmlformats.org/officeDocument/2006/relationships/hyperlink" Target="http://www.clker.com/search/networksym/1" TargetMode="External"/></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8.jpeg"/><Relationship Id="rId4" Type="http://schemas.openxmlformats.org/officeDocument/2006/relationships/hyperlink" Target="http://en.wikipedia.org/wiki/BITNET" TargetMode="External"/><Relationship Id="rId5" Type="http://schemas.openxmlformats.org/officeDocument/2006/relationships/hyperlink" Target="http://www.clker.com/search/networksym/1" TargetMode="External"/></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8.jpeg"/><Relationship Id="rId4" Type="http://schemas.openxmlformats.org/officeDocument/2006/relationships/hyperlink" Target="http://en.wikipedia.org/wiki/BITNET" TargetMode="External"/><Relationship Id="rId5" Type="http://schemas.openxmlformats.org/officeDocument/2006/relationships/hyperlink" Target="http://www.clker.com/search/networksym/1" TargetMode="External"/></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0.jpeg"/><Relationship Id="rId6" Type="http://schemas.openxmlformats.org/officeDocument/2006/relationships/image" Target="../media/image11.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en.wikipedia.org/wiki/IBM_3270" TargetMode="External"/><Relationship Id="rId4" Type="http://schemas.openxmlformats.org/officeDocument/2006/relationships/image" Target="../media/image12.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hyperlink" Target="http://www.flickr.com/photos/stephoto/1519649375/" TargetMode="External"/></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hyperlink" Target="http://www.flickr.com/photos/stephoto/1519649375/" TargetMode="External"/></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8.jpeg"/><Relationship Id="rId5" Type="http://schemas.openxmlformats.org/officeDocument/2006/relationships/image" Target="../media/image16.png"/><Relationship Id="rId6" Type="http://schemas.openxmlformats.org/officeDocument/2006/relationships/hyperlink" Target="http://www.clker.com/search/networksym/1" TargetMode="External"/></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 Id="rId3" Type="http://schemas.openxmlformats.org/officeDocument/2006/relationships/hyperlink" Target="http://en.wikipedia.org/wiki/Cray_X-MP%20" TargetMode="External"/><Relationship Id="rId4" Type="http://schemas.openxmlformats.org/officeDocument/2006/relationships/hyperlink" Target="http://creativecommons.org/licenses/by-sa/2.0/fr/deed.en_GB" TargetMode="Externa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eg"/><Relationship Id="rId3" Type="http://schemas.openxmlformats.org/officeDocument/2006/relationships/hyperlink" Target="http://en.wikipedia.org/wiki/PDP-11" TargetMode="External"/><Relationship Id="rId4" Type="http://schemas.openxmlformats.org/officeDocument/2006/relationships/hyperlink" Target="http://en.wikipedia.org/wiki/University_of_Michigan" TargetMode="External"/></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gif"/><Relationship Id="rId4" Type="http://schemas.openxmlformats.org/officeDocument/2006/relationships/hyperlink" Target="http://hpwren.ucsd.edu/~hwb/NSFNET/NSFNET-200711Summary/" TargetMode="External"/><Relationship Id="rId5" Type="http://schemas.openxmlformats.org/officeDocument/2006/relationships/image" Target="../media/image17.jpeg"/><Relationship Id="rId6" Type="http://schemas.openxmlformats.org/officeDocument/2006/relationships/image" Target="../media/image18.jpeg"/></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 Id="rId3" Type="http://schemas.openxmlformats.org/officeDocument/2006/relationships/hyperlink" Target="http://virdir.ncsa.uiuc.edu/virdir/raw-material/networking/nsfnet/NSFNET_1.htm" TargetMode="External"/></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club-softball.web.cern.ch/club-softball/Canettes/" TargetMode="External"/><Relationship Id="rId3" Type="http://schemas.openxmlformats.org/officeDocument/2006/relationships/hyperlink" Target="http://www.youtube.com/watch?v=A1L2xODZSI4" TargetMode="External"/><Relationship Id="rId4" Type="http://schemas.openxmlformats.org/officeDocument/2006/relationships/image" Target="../media/image20.png"/><Relationship Id="rId5" Type="http://schemas.openxmlformats.org/officeDocument/2006/relationships/image" Target="../media/image2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hyperlink" Target="http://www.youtube.com/watch?v=2AK3j2rYU7o" TargetMode="External"/></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hyperlink" Target="http://www.youtube.com/watch?v=f90ysF9BenI" TargetMode="External"/><Relationship Id="rId4" Type="http://schemas.openxmlformats.org/officeDocument/2006/relationships/image" Target="../media/image20.jpeg"/><Relationship Id="rId5" Type="http://schemas.openxmlformats.org/officeDocument/2006/relationships/image" Target="../media/image23.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4.png"/><Relationship Id="rId4" Type="http://schemas.openxmlformats.org/officeDocument/2006/relationships/image" Target="../media/image25.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eg"/></Relationships>

</file>

<file path=ppt/slides/_rels/slide4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fo.cern.ch/images/NextEditorBW.gif" TargetMode="External"/><Relationship Id="rId3" Type="http://schemas.openxmlformats.org/officeDocument/2006/relationships/image" Target="../media/image2.gif"/></Relationships>

</file>

<file path=ppt/slides/_rels/slide4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eg"/></Relationships>

</file>

<file path=ppt/slides/_rels/slide4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8.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8.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youtube.com/watch?v=W9rPUFW6czc" TargetMode="External"/><Relationship Id="rId3" Type="http://schemas.openxmlformats.org/officeDocument/2006/relationships/image" Target="../media/image29.png"/><Relationship Id="rId4" Type="http://schemas.openxmlformats.org/officeDocument/2006/relationships/image" Target="../media/image30.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eg"/></Relationships>

</file>

<file path=ppt/slides/_rels/slide5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eg"/></Relationships>

</file>

<file path=ppt/slides/_rels/slide5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en.wikipedia.org/wiki/World_Wide_Web_Consortium" TargetMode="External"/></Relationships>

</file>

<file path=ppt/slides/_rels/slide5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25.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upload.wikimedia.org/wikipedia/commons/b/bb/SSEM_Manchester_museum.jpg" TargetMode="External"/><Relationship Id="rId3" Type="http://schemas.openxmlformats.org/officeDocument/2006/relationships/image" Target="../media/image5.jpeg"/><Relationship Id="rId4" Type="http://schemas.openxmlformats.org/officeDocument/2006/relationships/image" Target="../media/image6.jpeg"/></Relationships>

</file>

<file path=ppt/slides/_rels/slide6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amazon.com/James-Gillies/e/B001HD44A6/ref=ntt_athr_dp_pel_1" TargetMode="External"/><Relationship Id="rId3" Type="http://schemas.openxmlformats.org/officeDocument/2006/relationships/hyperlink" Target="http://www.amazon.com/s/ref=ntt_athr_dp_sr_2?_encoding=UTF8&amp;sort=relevancerank&amp;search-alias=books&amp;ie=UTF8&amp;field-author=Robert%20Cailliau" TargetMode="External"/><Relationship Id="rId4" Type="http://schemas.openxmlformats.org/officeDocument/2006/relationships/hyperlink" Target="http://www.amazon.com/Tim-Berners-Lee/e/B000APGG7G/ref=ntt_athr_dp_pel_1" TargetMode="External"/><Relationship Id="rId5" Type="http://schemas.openxmlformats.org/officeDocument/2006/relationships/image" Target="../media/image26.jpeg"/><Relationship Id="rId6" Type="http://schemas.openxmlformats.org/officeDocument/2006/relationships/image" Target="../media/image27.jpeg"/></Relationships>

</file>

<file path=ppt/slides/_rels/slide6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8.jpeg"/></Relationships>

</file>

<file path=ppt/slides/_rels/slide6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gif"/></Relationships>

</file>

<file path=ppt/slides/_rels/slide6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1.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doi.acm.org.proxy.lib.umich.edu/10.1145/1629607.1629613" TargetMode="External"/></Relationships>

</file>

<file path=ppt/slides/_rels/slide6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en.wikipedia.org/wiki/File:TuringBombeBletchleyPark.jpg" TargetMode="External"/><Relationship Id="rId3" Type="http://schemas.openxmlformats.org/officeDocument/2006/relationships/hyperlink" Target="http://creativecommons.org/licenses/by-sa/3.0/deed.en" TargetMode="External"/><Relationship Id="rId4" Type="http://schemas.openxmlformats.org/officeDocument/2006/relationships/hyperlink" Target="http://commons.wikimedia.org/wiki/File:SSEM_Manchester_museum.jpg" TargetMode="External"/><Relationship Id="rId5" Type="http://schemas.openxmlformats.org/officeDocument/2006/relationships/hyperlink" Target="http://en.wikipedia.org/wiki/File:John_f_nash_20061102_3.jpg" TargetMode="External"/><Relationship Id="rId6" Type="http://schemas.openxmlformats.org/officeDocument/2006/relationships/hyperlink" Target="http://www.flickr.com/photos/stephoto/1519649375/" TargetMode="External"/><Relationship Id="rId7" Type="http://schemas.openxmlformats.org/officeDocument/2006/relationships/hyperlink" Target="http://creativecommons.org/licenses/by-sa/2.0/deed.en" TargetMode="External"/><Relationship Id="rId8" Type="http://schemas.openxmlformats.org/officeDocument/2006/relationships/hyperlink" Target="http://commons.wikimedia.org/wiki/File:EPFL_CRAY-I_1.jpg" TargetMode="External"/><Relationship Id="rId9" Type="http://schemas.openxmlformats.org/officeDocument/2006/relationships/hyperlink" Target="http://creativecommons.org/licenses/by-sa/2.0/fr/deed.en" TargetMode="External"/><Relationship Id="rId10" Type="http://schemas.openxmlformats.org/officeDocument/2006/relationships/hyperlink" Target="http://upload.wikimedia.org/wikipedia/commons/8/8a/Mitchell_Baker.jpg" TargetMode="External"/><Relationship Id="rId11" Type="http://schemas.openxmlformats.org/officeDocument/2006/relationships/hyperlink" Target="http://creativecommons.org/licenses/by/2.0/deed.en" TargetMode="External"/></Relationships>

</file>

<file path=ppt/slides/_rels/slide69.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www.youtube.com/watch?v=CemLiSI5ox8" TargetMode="External"/><Relationship Id="rId4" Type="http://schemas.openxmlformats.org/officeDocument/2006/relationships/image" Target="../media/image7.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hyperlink" Target="http://www.clker.com/search/networksym/1" TargetMode="External"/><Relationship Id="rId6" Type="http://schemas.openxmlformats.org/officeDocument/2006/relationships/hyperlink" Target="http://en.wikipedia.org/wiki/Modem"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Internet History"/>
          <p:cNvSpPr txBox="1"/>
          <p:nvPr>
            <p:ph type="title"/>
          </p:nvPr>
        </p:nvSpPr>
        <p:spPr>
          <a:xfrm>
            <a:off x="1270000" y="1028700"/>
            <a:ext cx="13931900" cy="2565400"/>
          </a:xfrm>
          <a:prstGeom prst="rect">
            <a:avLst/>
          </a:prstGeom>
        </p:spPr>
        <p:txBody>
          <a:bodyPr/>
          <a:lstStyle>
            <a:lvl1pPr>
              <a:defRPr sz="7400">
                <a:solidFill>
                  <a:srgbClr val="00FF00"/>
                </a:solidFill>
              </a:defRPr>
            </a:lvl1pPr>
          </a:lstStyle>
          <a:p>
            <a:pPr/>
            <a:r>
              <a:t>Internet History</a:t>
            </a:r>
          </a:p>
        </p:txBody>
      </p:sp>
      <p:sp>
        <p:nvSpPr>
          <p:cNvPr id="163" name="Dr. Charles Severance &lt;csev@umich.edu&gt;…"/>
          <p:cNvSpPr txBox="1"/>
          <p:nvPr>
            <p:ph type="body" sz="quarter" idx="1"/>
          </p:nvPr>
        </p:nvSpPr>
        <p:spPr>
          <a:xfrm>
            <a:off x="1155700" y="4089400"/>
            <a:ext cx="13931900" cy="1955800"/>
          </a:xfrm>
          <a:prstGeom prst="rect">
            <a:avLst/>
          </a:prstGeom>
        </p:spPr>
        <p:txBody>
          <a:bodyPr/>
          <a:lstStyle/>
          <a:p>
            <a:pPr>
              <a:defRPr sz="3900">
                <a:solidFill>
                  <a:srgbClr val="FFFF00"/>
                </a:solidFill>
              </a:defRPr>
            </a:pPr>
            <a:r>
              <a:t>Dr. Charles Severance &lt;csev@umich.edu&gt;</a:t>
            </a:r>
          </a:p>
          <a:p>
            <a:pPr>
              <a:defRPr sz="3900">
                <a:solidFill>
                  <a:srgbClr val="FFFF00"/>
                </a:solidFill>
              </a:defRPr>
            </a:pPr>
            <a:r>
              <a:t>http://www.dr-chuck.com/</a:t>
            </a:r>
          </a:p>
          <a:p>
            <a:pPr>
              <a:defRPr sz="3900">
                <a:solidFill>
                  <a:srgbClr val="FFFF00"/>
                </a:solidFill>
              </a:defRPr>
            </a:pPr>
            <a:r>
              <a:t>Twitter: @drchuck</a:t>
            </a:r>
          </a:p>
        </p:txBody>
      </p:sp>
      <p:pic>
        <p:nvPicPr>
          <p:cNvPr id="164" name="image.jpeg" descr="image.jpeg"/>
          <p:cNvPicPr>
            <a:picLocks noChangeAspect="1"/>
          </p:cNvPicPr>
          <p:nvPr/>
        </p:nvPicPr>
        <p:blipFill>
          <a:blip r:embed="rId2">
            <a:extLst/>
          </a:blip>
          <a:stretch>
            <a:fillRect/>
          </a:stretch>
        </p:blipFill>
        <p:spPr>
          <a:xfrm>
            <a:off x="393700" y="5915025"/>
            <a:ext cx="3683000" cy="2746375"/>
          </a:xfrm>
          <a:prstGeom prst="rect">
            <a:avLst/>
          </a:prstGeom>
          <a:ln w="12700">
            <a:miter lim="400000"/>
          </a:ln>
        </p:spPr>
      </p:pic>
      <p:sp>
        <p:nvSpPr>
          <p:cNvPr id="165" name="https://www.coursera.org/course/insidetheinternet"/>
          <p:cNvSpPr txBox="1"/>
          <p:nvPr/>
        </p:nvSpPr>
        <p:spPr>
          <a:xfrm>
            <a:off x="4374114" y="7734300"/>
            <a:ext cx="7818922" cy="4445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914400">
              <a:defRPr sz="3000" u="sng">
                <a:solidFill>
                  <a:srgbClr val="009999"/>
                </a:solidFill>
                <a:uFill>
                  <a:solidFill>
                    <a:srgbClr val="009999"/>
                  </a:solidFill>
                </a:uFill>
                <a:latin typeface="+mn-lt"/>
                <a:ea typeface="+mn-ea"/>
                <a:cs typeface="+mn-cs"/>
                <a:sym typeface="Gill Sans"/>
                <a:hlinkClick r:id="rId3" invalidUrl="" action="" tgtFrame="" tooltip="" history="1" highlightClick="0" endSnd="0"/>
              </a:defRPr>
            </a:lvl1pPr>
          </a:lstStyle>
          <a:p>
            <a:pPr>
              <a:defRPr u="none">
                <a:solidFill>
                  <a:srgbClr val="FF00FF"/>
                </a:solidFill>
                <a:uFillTx/>
              </a:defRPr>
            </a:pPr>
            <a:r>
              <a:rPr u="sng">
                <a:solidFill>
                  <a:srgbClr val="009999"/>
                </a:solidFill>
                <a:uFill>
                  <a:solidFill>
                    <a:srgbClr val="009999"/>
                  </a:solidFill>
                </a:uFill>
                <a:hlinkClick r:id="rId3" invalidUrl="" action="" tgtFrame="" tooltip="" history="1" highlightClick="0" endSnd="0"/>
              </a:rPr>
              <a:t>https://www.coursera.org/course/insidetheinternet</a:t>
            </a:r>
          </a:p>
        </p:txBody>
      </p:sp>
      <p:pic>
        <p:nvPicPr>
          <p:cNvPr id="166" name="image.png" descr="image.png"/>
          <p:cNvPicPr>
            <a:picLocks noChangeAspect="1"/>
          </p:cNvPicPr>
          <p:nvPr/>
        </p:nvPicPr>
        <p:blipFill>
          <a:blip r:embed="rId4">
            <a:extLst/>
          </a:blip>
          <a:stretch>
            <a:fillRect/>
          </a:stretch>
        </p:blipFill>
        <p:spPr>
          <a:xfrm>
            <a:off x="13119100" y="7594600"/>
            <a:ext cx="2667000" cy="736600"/>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Dial-Up Access"/>
          <p:cNvSpPr txBox="1"/>
          <p:nvPr>
            <p:ph type="title"/>
          </p:nvPr>
        </p:nvSpPr>
        <p:spPr>
          <a:prstGeom prst="rect">
            <a:avLst/>
          </a:prstGeom>
        </p:spPr>
        <p:txBody>
          <a:bodyPr/>
          <a:lstStyle>
            <a:lvl1pPr>
              <a:defRPr>
                <a:solidFill>
                  <a:srgbClr val="FFFB00"/>
                </a:solidFill>
              </a:defRPr>
            </a:lvl1pPr>
          </a:lstStyle>
          <a:p>
            <a:pPr/>
            <a:r>
              <a:t>Dial-Up Access</a:t>
            </a:r>
          </a:p>
        </p:txBody>
      </p:sp>
      <p:sp>
        <p:nvSpPr>
          <p:cNvPr id="255" name="You were happy to connect to one computer without having to walk across campus…"/>
          <p:cNvSpPr txBox="1"/>
          <p:nvPr>
            <p:ph type="body" sz="half" idx="1"/>
          </p:nvPr>
        </p:nvSpPr>
        <p:spPr>
          <a:xfrm>
            <a:off x="1155700" y="2603500"/>
            <a:ext cx="8140700" cy="5702300"/>
          </a:xfrm>
          <a:prstGeom prst="rect">
            <a:avLst/>
          </a:prstGeom>
        </p:spPr>
        <p:txBody>
          <a:bodyPr/>
          <a:lstStyle/>
          <a:p>
            <a:pPr/>
            <a:r>
              <a:t>You were happy to connect to one computer without having to walk across campus</a:t>
            </a:r>
          </a:p>
          <a:p>
            <a:pPr/>
            <a:r>
              <a:t>You could 'call' other computers long distance</a:t>
            </a:r>
          </a:p>
          <a:p>
            <a:pPr/>
            <a:r>
              <a:t>The characters were encoded as sound</a:t>
            </a:r>
          </a:p>
          <a:p>
            <a:pPr/>
            <a:r>
              <a:t>Pretty Common in the 1970’s</a:t>
            </a:r>
          </a:p>
        </p:txBody>
      </p:sp>
      <p:sp>
        <p:nvSpPr>
          <p:cNvPr id="256" name="http://deepblue.lib.umich.edu/handle/2027.42/79576    (1969)"/>
          <p:cNvSpPr txBox="1"/>
          <p:nvPr/>
        </p:nvSpPr>
        <p:spPr>
          <a:xfrm>
            <a:off x="2737010" y="8369300"/>
            <a:ext cx="1135700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900"/>
                </a:solidFill>
                <a:latin typeface="+mn-lt"/>
                <a:ea typeface="+mn-ea"/>
                <a:cs typeface="+mn-cs"/>
                <a:sym typeface="Gill Sans"/>
              </a:defRPr>
            </a:lvl1pPr>
          </a:lstStyle>
          <a:p>
            <a:pPr/>
            <a:r>
              <a:t>http://deepblue.lib.umich.edu/handle/2027.42/79576    (1969)</a:t>
            </a:r>
          </a:p>
        </p:txBody>
      </p:sp>
      <p:pic>
        <p:nvPicPr>
          <p:cNvPr id="257" name="1969-02-06-BasicOperationOfMTS.png" descr="1969-02-06-BasicOperationOfMTS.png"/>
          <p:cNvPicPr>
            <a:picLocks noChangeAspect="1"/>
          </p:cNvPicPr>
          <p:nvPr/>
        </p:nvPicPr>
        <p:blipFill>
          <a:blip r:embed="rId2">
            <a:extLst/>
          </a:blip>
          <a:stretch>
            <a:fillRect/>
          </a:stretch>
        </p:blipFill>
        <p:spPr>
          <a:xfrm>
            <a:off x="9617635" y="2971226"/>
            <a:ext cx="5664201" cy="4343974"/>
          </a:xfrm>
          <a:prstGeom prst="rect">
            <a:avLst/>
          </a:prstGeom>
          <a:ln w="12700">
            <a:miter lim="400000"/>
          </a:ln>
        </p:spPr>
      </p:pic>
      <p:sp>
        <p:nvSpPr>
          <p:cNvPr id="258" name="6:00"/>
          <p:cNvSpPr txBox="1"/>
          <p:nvPr/>
        </p:nvSpPr>
        <p:spPr>
          <a:xfrm>
            <a:off x="14971315" y="8064500"/>
            <a:ext cx="90033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6:00</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Data Transfer with Leased Lines"/>
          <p:cNvSpPr txBox="1"/>
          <p:nvPr>
            <p:ph type="title"/>
          </p:nvPr>
        </p:nvSpPr>
        <p:spPr>
          <a:prstGeom prst="rect">
            <a:avLst/>
          </a:prstGeom>
        </p:spPr>
        <p:txBody>
          <a:bodyPr/>
          <a:lstStyle>
            <a:lvl1pPr>
              <a:defRPr>
                <a:solidFill>
                  <a:srgbClr val="FFFB00"/>
                </a:solidFill>
              </a:defRPr>
            </a:lvl1pPr>
          </a:lstStyle>
          <a:p>
            <a:pPr/>
            <a:r>
              <a:t>Data Transfer with Leased Lines</a:t>
            </a:r>
          </a:p>
        </p:txBody>
      </p:sp>
      <p:sp>
        <p:nvSpPr>
          <p:cNvPr id="261" name="You could get a dedicated connection between two points from the phone company…"/>
          <p:cNvSpPr txBox="1"/>
          <p:nvPr>
            <p:ph type="body" idx="1"/>
          </p:nvPr>
        </p:nvSpPr>
        <p:spPr>
          <a:prstGeom prst="rect">
            <a:avLst/>
          </a:prstGeom>
        </p:spPr>
        <p:txBody>
          <a:bodyPr/>
          <a:lstStyle/>
          <a:p>
            <a:pPr/>
            <a:r>
              <a:t>You could get a dedicated connection between two points from the phone company</a:t>
            </a:r>
          </a:p>
          <a:p>
            <a:pPr/>
            <a:r>
              <a:t>No dialing was needed leased lines are always connected</a:t>
            </a:r>
          </a:p>
          <a:p>
            <a:pPr/>
            <a:r>
              <a:t>Reserved dedicated phone wires and permanent connections</a:t>
            </a:r>
          </a:p>
          <a:p>
            <a:pPr/>
            <a:r>
              <a:t>Expensive because of limited copper - cost was based on distance</a:t>
            </a:r>
          </a:p>
          <a:p>
            <a:pPr/>
            <a:r>
              <a:t>Think bank branch offices and other places where cost is significant</a:t>
            </a:r>
          </a:p>
        </p:txBody>
      </p:sp>
      <p:sp>
        <p:nvSpPr>
          <p:cNvPr id="262" name="http://en.wikipedia.org/wiki/Leased_line"/>
          <p:cNvSpPr txBox="1"/>
          <p:nvPr/>
        </p:nvSpPr>
        <p:spPr>
          <a:xfrm>
            <a:off x="8331200" y="8369300"/>
            <a:ext cx="7405390"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900"/>
                </a:solidFill>
                <a:latin typeface="+mn-lt"/>
                <a:ea typeface="+mn-ea"/>
                <a:cs typeface="+mn-cs"/>
                <a:sym typeface="Gill Sans"/>
                <a:hlinkClick r:id="rId2" invalidUrl="" action="" tgtFrame="" tooltip="" history="1" highlightClick="0" endSnd="0"/>
              </a:defRPr>
            </a:lvl1pPr>
          </a:lstStyle>
          <a:p>
            <a:pPr/>
            <a:r>
              <a:rPr>
                <a:hlinkClick r:id="rId2" invalidUrl="" action="" tgtFrame="" tooltip="" history="1" highlightClick="0" endSnd="0"/>
              </a:rPr>
              <a:t>http://en.wikipedia.org/wiki/Leased_line</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Store and Forward Networking"/>
          <p:cNvSpPr txBox="1"/>
          <p:nvPr>
            <p:ph type="title"/>
          </p:nvPr>
        </p:nvSpPr>
        <p:spPr>
          <a:prstGeom prst="rect">
            <a:avLst/>
          </a:prstGeom>
        </p:spPr>
        <p:txBody>
          <a:bodyPr/>
          <a:lstStyle>
            <a:lvl1pPr>
              <a:defRPr>
                <a:solidFill>
                  <a:srgbClr val="FFFB00"/>
                </a:solidFill>
              </a:defRPr>
            </a:lvl1pPr>
          </a:lstStyle>
          <a:p>
            <a:pPr/>
            <a:r>
              <a:t>Store and Forward Networking</a:t>
            </a:r>
          </a:p>
        </p:txBody>
      </p:sp>
      <p:pic>
        <p:nvPicPr>
          <p:cNvPr id="265" name="11949839031316979841alcatel_oxo_nicolas_cle_.svg.med.png" descr="11949839031316979841alcatel_oxo_nicolas_cle_.svg.med.png"/>
          <p:cNvPicPr>
            <a:picLocks noChangeAspect="1"/>
          </p:cNvPicPr>
          <p:nvPr/>
        </p:nvPicPr>
        <p:blipFill>
          <a:blip r:embed="rId2">
            <a:extLst/>
          </a:blip>
          <a:stretch>
            <a:fillRect/>
          </a:stretch>
        </p:blipFill>
        <p:spPr>
          <a:xfrm>
            <a:off x="4216400" y="2489200"/>
            <a:ext cx="3810000" cy="1943100"/>
          </a:xfrm>
          <a:prstGeom prst="rect">
            <a:avLst/>
          </a:prstGeom>
          <a:ln w="12700">
            <a:miter lim="400000"/>
          </a:ln>
        </p:spPr>
      </p:pic>
      <p:sp>
        <p:nvSpPr>
          <p:cNvPr id="266" name="Line"/>
          <p:cNvSpPr/>
          <p:nvPr/>
        </p:nvSpPr>
        <p:spPr>
          <a:xfrm flipH="1" flipV="1">
            <a:off x="1995185" y="3169855"/>
            <a:ext cx="2099681" cy="184231"/>
          </a:xfrm>
          <a:prstGeom prst="line">
            <a:avLst/>
          </a:prstGeom>
          <a:ln w="76200">
            <a:solidFill>
              <a:srgbClr val="FFFB00"/>
            </a:solidFill>
            <a:miter lim="400000"/>
            <a:headEnd type="triangle"/>
          </a:ln>
        </p:spPr>
        <p:txBody>
          <a:bodyPr lIns="0" tIns="0" rIns="0" bIns="0"/>
          <a:lstStyle/>
          <a:p>
            <a:pPr/>
          </a:p>
        </p:txBody>
      </p:sp>
      <p:sp>
        <p:nvSpPr>
          <p:cNvPr id="267" name="Line"/>
          <p:cNvSpPr/>
          <p:nvPr/>
        </p:nvSpPr>
        <p:spPr>
          <a:xfrm flipH="1">
            <a:off x="1995989" y="3784760"/>
            <a:ext cx="1984898" cy="659919"/>
          </a:xfrm>
          <a:prstGeom prst="line">
            <a:avLst/>
          </a:prstGeom>
          <a:ln w="76200">
            <a:solidFill>
              <a:srgbClr val="FFFB00"/>
            </a:solidFill>
            <a:miter lim="400000"/>
            <a:headEnd type="triangle"/>
          </a:ln>
        </p:spPr>
        <p:txBody>
          <a:bodyPr lIns="0" tIns="0" rIns="0" bIns="0"/>
          <a:lstStyle/>
          <a:p>
            <a:pPr/>
          </a:p>
        </p:txBody>
      </p:sp>
      <p:grpSp>
        <p:nvGrpSpPr>
          <p:cNvPr id="284" name="Group"/>
          <p:cNvGrpSpPr/>
          <p:nvPr/>
        </p:nvGrpSpPr>
        <p:grpSpPr>
          <a:xfrm>
            <a:off x="731837" y="2673225"/>
            <a:ext cx="1130301" cy="812926"/>
            <a:chOff x="0" y="0"/>
            <a:chExt cx="1130300" cy="812925"/>
          </a:xfrm>
        </p:grpSpPr>
        <p:grpSp>
          <p:nvGrpSpPr>
            <p:cNvPr id="282" name="Group"/>
            <p:cNvGrpSpPr/>
            <p:nvPr/>
          </p:nvGrpSpPr>
          <p:grpSpPr>
            <a:xfrm>
              <a:off x="0" y="0"/>
              <a:ext cx="1130301" cy="812926"/>
              <a:chOff x="0" y="0"/>
              <a:chExt cx="1130300" cy="812925"/>
            </a:xfrm>
          </p:grpSpPr>
          <p:grpSp>
            <p:nvGrpSpPr>
              <p:cNvPr id="280" name="Group"/>
              <p:cNvGrpSpPr/>
              <p:nvPr/>
            </p:nvGrpSpPr>
            <p:grpSpPr>
              <a:xfrm>
                <a:off x="0" y="0"/>
                <a:ext cx="1130301" cy="812926"/>
                <a:chOff x="0" y="0"/>
                <a:chExt cx="1130300" cy="812925"/>
              </a:xfrm>
            </p:grpSpPr>
            <p:grpSp>
              <p:nvGrpSpPr>
                <p:cNvPr id="270" name="Group"/>
                <p:cNvGrpSpPr/>
                <p:nvPr/>
              </p:nvGrpSpPr>
              <p:grpSpPr>
                <a:xfrm>
                  <a:off x="154551" y="0"/>
                  <a:ext cx="823505" cy="519264"/>
                  <a:chOff x="0" y="0"/>
                  <a:chExt cx="823504" cy="519263"/>
                </a:xfrm>
              </p:grpSpPr>
              <p:sp>
                <p:nvSpPr>
                  <p:cNvPr id="268" name="Rectangle"/>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269" name="Rounded Rectangle"/>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grpSp>
              <p:nvGrpSpPr>
                <p:cNvPr id="277" name="Group"/>
                <p:cNvGrpSpPr/>
                <p:nvPr/>
              </p:nvGrpSpPr>
              <p:grpSpPr>
                <a:xfrm>
                  <a:off x="0" y="676806"/>
                  <a:ext cx="1130301" cy="136120"/>
                  <a:chOff x="0" y="0"/>
                  <a:chExt cx="1130300" cy="136118"/>
                </a:xfrm>
              </p:grpSpPr>
              <p:sp>
                <p:nvSpPr>
                  <p:cNvPr id="271" name="Line"/>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272" name="Line"/>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273" name="Line"/>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274" name="Line"/>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275" name="Line"/>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276" name="Line"/>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grpSp>
            <p:sp>
              <p:nvSpPr>
                <p:cNvPr id="278" name="Rectangle"/>
                <p:cNvSpPr/>
                <p:nvPr/>
              </p:nvSpPr>
              <p:spPr>
                <a:xfrm>
                  <a:off x="156857" y="535648"/>
                  <a:ext cx="822353" cy="133598"/>
                </a:xfrm>
                <a:prstGeom prst="rect">
                  <a:avLst/>
                </a:prstGeom>
                <a:no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279" name="Line"/>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a:p>
              </p:txBody>
            </p:sp>
          </p:grpSp>
          <p:sp>
            <p:nvSpPr>
              <p:cNvPr id="281" name="Rectangle"/>
              <p:cNvSpPr/>
              <p:nvPr/>
            </p:nvSpPr>
            <p:spPr>
              <a:xfrm flipH="1" rot="10800000">
                <a:off x="208759" y="578499"/>
                <a:ext cx="88810" cy="13865"/>
              </a:xfrm>
              <a:prstGeom prst="rect">
                <a:avLst/>
              </a:prstGeom>
              <a:solidFill>
                <a:srgbClr val="000000"/>
              </a:solidFill>
              <a:ln w="50800" cap="flat">
                <a:solidFill>
                  <a:srgbClr val="000000"/>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pic>
          <p:nvPicPr>
            <p:cNvPr id="283" name="Snapshot 2008-09-30 11-49-33.jpg" descr="Snapshot 2008-09-30 11-49-33.jpg"/>
            <p:cNvPicPr>
              <a:picLocks noChangeAspect="1"/>
            </p:cNvPicPr>
            <p:nvPr/>
          </p:nvPicPr>
          <p:blipFill>
            <a:blip r:embed="rId3">
              <a:extLst/>
            </a:blip>
            <a:stretch>
              <a:fillRect/>
            </a:stretch>
          </p:blipFill>
          <p:spPr>
            <a:xfrm>
              <a:off x="299975" y="69599"/>
              <a:ext cx="528959" cy="379088"/>
            </a:xfrm>
            <a:prstGeom prst="rect">
              <a:avLst/>
            </a:prstGeom>
            <a:ln w="12700" cap="flat">
              <a:noFill/>
              <a:miter lim="400000"/>
            </a:ln>
            <a:effectLst/>
          </p:spPr>
        </p:pic>
      </p:grpSp>
      <p:sp>
        <p:nvSpPr>
          <p:cNvPr id="285" name="Line"/>
          <p:cNvSpPr/>
          <p:nvPr/>
        </p:nvSpPr>
        <p:spPr>
          <a:xfrm flipH="1">
            <a:off x="2098875" y="4400469"/>
            <a:ext cx="2040682" cy="1299420"/>
          </a:xfrm>
          <a:prstGeom prst="line">
            <a:avLst/>
          </a:prstGeom>
          <a:ln w="76200">
            <a:solidFill>
              <a:srgbClr val="FFFB00"/>
            </a:solidFill>
            <a:miter lim="400000"/>
            <a:headEnd type="triangle"/>
          </a:ln>
        </p:spPr>
        <p:txBody>
          <a:bodyPr lIns="0" tIns="0" rIns="0" bIns="0"/>
          <a:lstStyle/>
          <a:p>
            <a:pPr/>
          </a:p>
        </p:txBody>
      </p:sp>
      <p:pic>
        <p:nvPicPr>
          <p:cNvPr id="286" name="11949839031316979841alcatel_oxo_nicolas_cle_.svg.med.png" descr="11949839031316979841alcatel_oxo_nicolas_cle_.svg.med.png"/>
          <p:cNvPicPr>
            <a:picLocks noChangeAspect="1"/>
          </p:cNvPicPr>
          <p:nvPr/>
        </p:nvPicPr>
        <p:blipFill>
          <a:blip r:embed="rId2">
            <a:extLst/>
          </a:blip>
          <a:stretch>
            <a:fillRect/>
          </a:stretch>
        </p:blipFill>
        <p:spPr>
          <a:xfrm>
            <a:off x="11798300" y="2108200"/>
            <a:ext cx="3810000" cy="1943100"/>
          </a:xfrm>
          <a:prstGeom prst="rect">
            <a:avLst/>
          </a:prstGeom>
          <a:ln w="12700">
            <a:miter lim="400000"/>
          </a:ln>
        </p:spPr>
      </p:pic>
      <p:sp>
        <p:nvSpPr>
          <p:cNvPr id="287" name="Line"/>
          <p:cNvSpPr/>
          <p:nvPr/>
        </p:nvSpPr>
        <p:spPr>
          <a:xfrm>
            <a:off x="8128000" y="3189468"/>
            <a:ext cx="3570790" cy="25883"/>
          </a:xfrm>
          <a:prstGeom prst="line">
            <a:avLst/>
          </a:prstGeom>
          <a:ln w="76200">
            <a:solidFill>
              <a:srgbClr val="FFFB00"/>
            </a:solidFill>
            <a:miter lim="400000"/>
            <a:headEnd type="triangle"/>
            <a:tailEnd type="triangle"/>
          </a:ln>
        </p:spPr>
        <p:txBody>
          <a:bodyPr lIns="0" tIns="0" rIns="0" bIns="0"/>
          <a:lstStyle/>
          <a:p>
            <a:pPr/>
          </a:p>
        </p:txBody>
      </p:sp>
      <p:pic>
        <p:nvPicPr>
          <p:cNvPr id="288" name="11949839031316979841alcatel_oxo_nicolas_cle_.svg.med.png" descr="11949839031316979841alcatel_oxo_nicolas_cle_.svg.med.png"/>
          <p:cNvPicPr>
            <a:picLocks noChangeAspect="1"/>
          </p:cNvPicPr>
          <p:nvPr/>
        </p:nvPicPr>
        <p:blipFill>
          <a:blip r:embed="rId2">
            <a:extLst/>
          </a:blip>
          <a:stretch>
            <a:fillRect/>
          </a:stretch>
        </p:blipFill>
        <p:spPr>
          <a:xfrm>
            <a:off x="11557000" y="4356100"/>
            <a:ext cx="3810000" cy="1943100"/>
          </a:xfrm>
          <a:prstGeom prst="rect">
            <a:avLst/>
          </a:prstGeom>
          <a:ln w="12700">
            <a:miter lim="400000"/>
          </a:ln>
        </p:spPr>
      </p:pic>
      <p:grpSp>
        <p:nvGrpSpPr>
          <p:cNvPr id="305" name="Group"/>
          <p:cNvGrpSpPr/>
          <p:nvPr/>
        </p:nvGrpSpPr>
        <p:grpSpPr>
          <a:xfrm>
            <a:off x="731837" y="4159125"/>
            <a:ext cx="1130301" cy="812926"/>
            <a:chOff x="0" y="0"/>
            <a:chExt cx="1130300" cy="812925"/>
          </a:xfrm>
        </p:grpSpPr>
        <p:grpSp>
          <p:nvGrpSpPr>
            <p:cNvPr id="303" name="Group"/>
            <p:cNvGrpSpPr/>
            <p:nvPr/>
          </p:nvGrpSpPr>
          <p:grpSpPr>
            <a:xfrm>
              <a:off x="0" y="0"/>
              <a:ext cx="1130301" cy="812926"/>
              <a:chOff x="0" y="0"/>
              <a:chExt cx="1130300" cy="812925"/>
            </a:xfrm>
          </p:grpSpPr>
          <p:grpSp>
            <p:nvGrpSpPr>
              <p:cNvPr id="301" name="Group"/>
              <p:cNvGrpSpPr/>
              <p:nvPr/>
            </p:nvGrpSpPr>
            <p:grpSpPr>
              <a:xfrm>
                <a:off x="0" y="0"/>
                <a:ext cx="1130301" cy="812926"/>
                <a:chOff x="0" y="0"/>
                <a:chExt cx="1130300" cy="812925"/>
              </a:xfrm>
            </p:grpSpPr>
            <p:grpSp>
              <p:nvGrpSpPr>
                <p:cNvPr id="291" name="Group"/>
                <p:cNvGrpSpPr/>
                <p:nvPr/>
              </p:nvGrpSpPr>
              <p:grpSpPr>
                <a:xfrm>
                  <a:off x="154551" y="0"/>
                  <a:ext cx="823505" cy="519264"/>
                  <a:chOff x="0" y="0"/>
                  <a:chExt cx="823504" cy="519263"/>
                </a:xfrm>
              </p:grpSpPr>
              <p:sp>
                <p:nvSpPr>
                  <p:cNvPr id="289" name="Rectangle"/>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290" name="Rounded Rectangle"/>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grpSp>
              <p:nvGrpSpPr>
                <p:cNvPr id="298" name="Group"/>
                <p:cNvGrpSpPr/>
                <p:nvPr/>
              </p:nvGrpSpPr>
              <p:grpSpPr>
                <a:xfrm>
                  <a:off x="0" y="676806"/>
                  <a:ext cx="1130301" cy="136120"/>
                  <a:chOff x="0" y="0"/>
                  <a:chExt cx="1130300" cy="136118"/>
                </a:xfrm>
              </p:grpSpPr>
              <p:sp>
                <p:nvSpPr>
                  <p:cNvPr id="292" name="Line"/>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293" name="Line"/>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294" name="Line"/>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295" name="Line"/>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296" name="Line"/>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297" name="Line"/>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grpSp>
            <p:sp>
              <p:nvSpPr>
                <p:cNvPr id="299" name="Rectangle"/>
                <p:cNvSpPr/>
                <p:nvPr/>
              </p:nvSpPr>
              <p:spPr>
                <a:xfrm>
                  <a:off x="156857" y="535648"/>
                  <a:ext cx="822353" cy="133598"/>
                </a:xfrm>
                <a:prstGeom prst="rect">
                  <a:avLst/>
                </a:prstGeom>
                <a:no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300" name="Line"/>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a:p>
              </p:txBody>
            </p:sp>
          </p:grpSp>
          <p:sp>
            <p:nvSpPr>
              <p:cNvPr id="302" name="Rectangle"/>
              <p:cNvSpPr/>
              <p:nvPr/>
            </p:nvSpPr>
            <p:spPr>
              <a:xfrm flipH="1" rot="10800000">
                <a:off x="208759" y="578499"/>
                <a:ext cx="88810" cy="13865"/>
              </a:xfrm>
              <a:prstGeom prst="rect">
                <a:avLst/>
              </a:prstGeom>
              <a:solidFill>
                <a:srgbClr val="000000"/>
              </a:solidFill>
              <a:ln w="50800" cap="flat">
                <a:solidFill>
                  <a:srgbClr val="000000"/>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pic>
          <p:nvPicPr>
            <p:cNvPr id="304" name="Snapshot 2008-09-30 11-49-33.jpg" descr="Snapshot 2008-09-30 11-49-33.jpg"/>
            <p:cNvPicPr>
              <a:picLocks noChangeAspect="1"/>
            </p:cNvPicPr>
            <p:nvPr/>
          </p:nvPicPr>
          <p:blipFill>
            <a:blip r:embed="rId3">
              <a:extLst/>
            </a:blip>
            <a:stretch>
              <a:fillRect/>
            </a:stretch>
          </p:blipFill>
          <p:spPr>
            <a:xfrm>
              <a:off x="299975" y="69599"/>
              <a:ext cx="528959" cy="379088"/>
            </a:xfrm>
            <a:prstGeom prst="rect">
              <a:avLst/>
            </a:prstGeom>
            <a:ln w="12700" cap="flat">
              <a:noFill/>
              <a:miter lim="400000"/>
            </a:ln>
            <a:effectLst/>
          </p:spPr>
        </p:pic>
      </p:grpSp>
      <p:grpSp>
        <p:nvGrpSpPr>
          <p:cNvPr id="322" name="Group"/>
          <p:cNvGrpSpPr/>
          <p:nvPr/>
        </p:nvGrpSpPr>
        <p:grpSpPr>
          <a:xfrm>
            <a:off x="731837" y="5606925"/>
            <a:ext cx="1130301" cy="812926"/>
            <a:chOff x="0" y="0"/>
            <a:chExt cx="1130300" cy="812925"/>
          </a:xfrm>
        </p:grpSpPr>
        <p:grpSp>
          <p:nvGrpSpPr>
            <p:cNvPr id="320" name="Group"/>
            <p:cNvGrpSpPr/>
            <p:nvPr/>
          </p:nvGrpSpPr>
          <p:grpSpPr>
            <a:xfrm>
              <a:off x="0" y="0"/>
              <a:ext cx="1130301" cy="812926"/>
              <a:chOff x="0" y="0"/>
              <a:chExt cx="1130300" cy="812925"/>
            </a:xfrm>
          </p:grpSpPr>
          <p:grpSp>
            <p:nvGrpSpPr>
              <p:cNvPr id="318" name="Group"/>
              <p:cNvGrpSpPr/>
              <p:nvPr/>
            </p:nvGrpSpPr>
            <p:grpSpPr>
              <a:xfrm>
                <a:off x="0" y="0"/>
                <a:ext cx="1130301" cy="812926"/>
                <a:chOff x="0" y="0"/>
                <a:chExt cx="1130300" cy="812925"/>
              </a:xfrm>
            </p:grpSpPr>
            <p:grpSp>
              <p:nvGrpSpPr>
                <p:cNvPr id="308" name="Group"/>
                <p:cNvGrpSpPr/>
                <p:nvPr/>
              </p:nvGrpSpPr>
              <p:grpSpPr>
                <a:xfrm>
                  <a:off x="154551" y="0"/>
                  <a:ext cx="823505" cy="519264"/>
                  <a:chOff x="0" y="0"/>
                  <a:chExt cx="823504" cy="519263"/>
                </a:xfrm>
              </p:grpSpPr>
              <p:sp>
                <p:nvSpPr>
                  <p:cNvPr id="306" name="Rectangle"/>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307" name="Rounded Rectangle"/>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grpSp>
              <p:nvGrpSpPr>
                <p:cNvPr id="315" name="Group"/>
                <p:cNvGrpSpPr/>
                <p:nvPr/>
              </p:nvGrpSpPr>
              <p:grpSpPr>
                <a:xfrm>
                  <a:off x="0" y="676806"/>
                  <a:ext cx="1130301" cy="136120"/>
                  <a:chOff x="0" y="0"/>
                  <a:chExt cx="1130300" cy="136118"/>
                </a:xfrm>
              </p:grpSpPr>
              <p:sp>
                <p:nvSpPr>
                  <p:cNvPr id="309" name="Line"/>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310" name="Line"/>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311" name="Line"/>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312" name="Line"/>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313" name="Line"/>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314" name="Line"/>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grpSp>
            <p:sp>
              <p:nvSpPr>
                <p:cNvPr id="316" name="Rectangle"/>
                <p:cNvSpPr/>
                <p:nvPr/>
              </p:nvSpPr>
              <p:spPr>
                <a:xfrm>
                  <a:off x="156857" y="535648"/>
                  <a:ext cx="822353" cy="133598"/>
                </a:xfrm>
                <a:prstGeom prst="rect">
                  <a:avLst/>
                </a:prstGeom>
                <a:no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317" name="Line"/>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a:p>
              </p:txBody>
            </p:sp>
          </p:grpSp>
          <p:sp>
            <p:nvSpPr>
              <p:cNvPr id="319" name="Rectangle"/>
              <p:cNvSpPr/>
              <p:nvPr/>
            </p:nvSpPr>
            <p:spPr>
              <a:xfrm flipH="1" rot="10800000">
                <a:off x="208759" y="578499"/>
                <a:ext cx="88810" cy="13865"/>
              </a:xfrm>
              <a:prstGeom prst="rect">
                <a:avLst/>
              </a:prstGeom>
              <a:solidFill>
                <a:srgbClr val="000000"/>
              </a:solidFill>
              <a:ln w="50800" cap="flat">
                <a:solidFill>
                  <a:srgbClr val="000000"/>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pic>
          <p:nvPicPr>
            <p:cNvPr id="321" name="Snapshot 2008-09-30 11-49-33.jpg" descr="Snapshot 2008-09-30 11-49-33.jpg"/>
            <p:cNvPicPr>
              <a:picLocks noChangeAspect="1"/>
            </p:cNvPicPr>
            <p:nvPr/>
          </p:nvPicPr>
          <p:blipFill>
            <a:blip r:embed="rId3">
              <a:extLst/>
            </a:blip>
            <a:stretch>
              <a:fillRect/>
            </a:stretch>
          </p:blipFill>
          <p:spPr>
            <a:xfrm>
              <a:off x="299975" y="69599"/>
              <a:ext cx="528959" cy="379088"/>
            </a:xfrm>
            <a:prstGeom prst="rect">
              <a:avLst/>
            </a:prstGeom>
            <a:ln w="12700" cap="flat">
              <a:noFill/>
              <a:miter lim="400000"/>
            </a:ln>
            <a:effectLst/>
          </p:spPr>
        </p:pic>
      </p:grpSp>
      <p:pic>
        <p:nvPicPr>
          <p:cNvPr id="323" name="11949839031316979841alcatel_oxo_nicolas_cle_.svg.med.png" descr="11949839031316979841alcatel_oxo_nicolas_cle_.svg.med.png"/>
          <p:cNvPicPr>
            <a:picLocks noChangeAspect="1"/>
          </p:cNvPicPr>
          <p:nvPr/>
        </p:nvPicPr>
        <p:blipFill>
          <a:blip r:embed="rId2">
            <a:extLst/>
          </a:blip>
          <a:stretch>
            <a:fillRect/>
          </a:stretch>
        </p:blipFill>
        <p:spPr>
          <a:xfrm>
            <a:off x="6286500" y="6045200"/>
            <a:ext cx="3810000" cy="1943100"/>
          </a:xfrm>
          <a:prstGeom prst="rect">
            <a:avLst/>
          </a:prstGeom>
          <a:ln w="12700">
            <a:miter lim="400000"/>
          </a:ln>
        </p:spPr>
      </p:pic>
      <p:sp>
        <p:nvSpPr>
          <p:cNvPr id="324" name="Line"/>
          <p:cNvSpPr/>
          <p:nvPr/>
        </p:nvSpPr>
        <p:spPr>
          <a:xfrm>
            <a:off x="13416826" y="3761611"/>
            <a:ext cx="41156" cy="699626"/>
          </a:xfrm>
          <a:prstGeom prst="line">
            <a:avLst/>
          </a:prstGeom>
          <a:ln w="76200">
            <a:solidFill>
              <a:srgbClr val="FFFB00"/>
            </a:solidFill>
            <a:miter lim="400000"/>
            <a:headEnd type="triangle"/>
            <a:tailEnd type="triangle"/>
          </a:ln>
        </p:spPr>
        <p:txBody>
          <a:bodyPr lIns="0" tIns="0" rIns="0" bIns="0"/>
          <a:lstStyle/>
          <a:p>
            <a:pPr/>
          </a:p>
        </p:txBody>
      </p:sp>
      <p:sp>
        <p:nvSpPr>
          <p:cNvPr id="325" name="Dialup"/>
          <p:cNvSpPr txBox="1"/>
          <p:nvPr/>
        </p:nvSpPr>
        <p:spPr>
          <a:xfrm>
            <a:off x="2599890" y="5702300"/>
            <a:ext cx="130998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Dialup</a:t>
            </a:r>
          </a:p>
        </p:txBody>
      </p:sp>
      <p:sp>
        <p:nvSpPr>
          <p:cNvPr id="326" name="Leased"/>
          <p:cNvSpPr txBox="1"/>
          <p:nvPr/>
        </p:nvSpPr>
        <p:spPr>
          <a:xfrm>
            <a:off x="8520918" y="4254500"/>
            <a:ext cx="138053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Leased</a:t>
            </a:r>
          </a:p>
        </p:txBody>
      </p:sp>
      <p:sp>
        <p:nvSpPr>
          <p:cNvPr id="327" name="http://en.wikipedia.org/wiki/BITNET"/>
          <p:cNvSpPr txBox="1"/>
          <p:nvPr/>
        </p:nvSpPr>
        <p:spPr>
          <a:xfrm>
            <a:off x="340292" y="7023100"/>
            <a:ext cx="5280404" cy="495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46100">
              <a:defRPr sz="2700">
                <a:solidFill>
                  <a:srgbClr val="00F900"/>
                </a:solidFill>
                <a:latin typeface="+mn-lt"/>
                <a:ea typeface="+mn-ea"/>
                <a:cs typeface="+mn-cs"/>
                <a:sym typeface="Gill Sans"/>
              </a:defRPr>
            </a:pPr>
            <a:r>
              <a:t> </a:t>
            </a:r>
            <a:r>
              <a:rPr u="sng">
                <a:hlinkClick r:id="rId4" invalidUrl="" action="" tgtFrame="" tooltip="" history="1" highlightClick="0" endSnd="0"/>
              </a:rPr>
              <a:t>http://en.wikipedia.org/wiki/BITNET</a:t>
            </a:r>
            <a:r>
              <a:t> </a:t>
            </a:r>
          </a:p>
        </p:txBody>
      </p:sp>
      <p:sp>
        <p:nvSpPr>
          <p:cNvPr id="328" name="Clipart: http://www.clker.com/search/networksym/1"/>
          <p:cNvSpPr txBox="1"/>
          <p:nvPr/>
        </p:nvSpPr>
        <p:spPr>
          <a:xfrm>
            <a:off x="84670" y="8229600"/>
            <a:ext cx="6764860"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46100">
              <a:defRPr sz="2600">
                <a:solidFill>
                  <a:srgbClr val="FFFFFF"/>
                </a:solidFill>
                <a:latin typeface="+mn-lt"/>
                <a:ea typeface="+mn-ea"/>
                <a:cs typeface="+mn-cs"/>
                <a:sym typeface="Gill Sans"/>
              </a:defRPr>
            </a:pPr>
            <a:r>
              <a:t>Clipart: </a:t>
            </a:r>
            <a:r>
              <a:rPr sz="2500" u="sng">
                <a:hlinkClick r:id="rId5" invalidUrl="" action="" tgtFrame="" tooltip="" history="1" highlightClick="0" endSnd="0"/>
              </a:rPr>
              <a:t>http://www.clker.com/search/networksym/1</a:t>
            </a:r>
          </a:p>
        </p:txBody>
      </p:sp>
      <p:sp>
        <p:nvSpPr>
          <p:cNvPr id="329" name="Line"/>
          <p:cNvSpPr/>
          <p:nvPr/>
        </p:nvSpPr>
        <p:spPr>
          <a:xfrm flipV="1">
            <a:off x="10305143" y="5741042"/>
            <a:ext cx="1156367" cy="811122"/>
          </a:xfrm>
          <a:prstGeom prst="line">
            <a:avLst/>
          </a:prstGeom>
          <a:ln w="76200">
            <a:solidFill>
              <a:srgbClr val="FFFB00"/>
            </a:solidFill>
            <a:miter lim="400000"/>
            <a:headEnd type="triangle"/>
            <a:tailEnd type="triangle"/>
          </a:ln>
        </p:spPr>
        <p:txBody>
          <a:bodyPr lIns="0" tIns="0" rIns="0" bIns="0"/>
          <a:lstStyle/>
          <a:p>
            <a:pP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Store and Forward Networking"/>
          <p:cNvSpPr txBox="1"/>
          <p:nvPr>
            <p:ph type="title"/>
          </p:nvPr>
        </p:nvSpPr>
        <p:spPr>
          <a:prstGeom prst="rect">
            <a:avLst/>
          </a:prstGeom>
        </p:spPr>
        <p:txBody>
          <a:bodyPr/>
          <a:lstStyle>
            <a:lvl1pPr>
              <a:defRPr>
                <a:solidFill>
                  <a:srgbClr val="FFFB00"/>
                </a:solidFill>
              </a:defRPr>
            </a:lvl1pPr>
          </a:lstStyle>
          <a:p>
            <a:pPr/>
            <a:r>
              <a:t>Store and Forward Networking</a:t>
            </a:r>
          </a:p>
        </p:txBody>
      </p:sp>
      <p:pic>
        <p:nvPicPr>
          <p:cNvPr id="332" name="11949839031316979841alcatel_oxo_nicolas_cle_.svg.med.png" descr="11949839031316979841alcatel_oxo_nicolas_cle_.svg.med.png"/>
          <p:cNvPicPr>
            <a:picLocks noChangeAspect="1"/>
          </p:cNvPicPr>
          <p:nvPr/>
        </p:nvPicPr>
        <p:blipFill>
          <a:blip r:embed="rId2">
            <a:extLst/>
          </a:blip>
          <a:stretch>
            <a:fillRect/>
          </a:stretch>
        </p:blipFill>
        <p:spPr>
          <a:xfrm>
            <a:off x="4216400" y="2489200"/>
            <a:ext cx="3810000" cy="1943100"/>
          </a:xfrm>
          <a:prstGeom prst="rect">
            <a:avLst/>
          </a:prstGeom>
          <a:ln w="12700">
            <a:miter lim="400000"/>
          </a:ln>
        </p:spPr>
      </p:pic>
      <p:sp>
        <p:nvSpPr>
          <p:cNvPr id="333" name="Line"/>
          <p:cNvSpPr/>
          <p:nvPr/>
        </p:nvSpPr>
        <p:spPr>
          <a:xfrm flipH="1" flipV="1">
            <a:off x="1995185" y="3169855"/>
            <a:ext cx="2099681" cy="184231"/>
          </a:xfrm>
          <a:prstGeom prst="line">
            <a:avLst/>
          </a:prstGeom>
          <a:ln w="76200">
            <a:solidFill>
              <a:srgbClr val="FFFB00"/>
            </a:solidFill>
            <a:miter lim="400000"/>
            <a:headEnd type="triangle"/>
          </a:ln>
        </p:spPr>
        <p:txBody>
          <a:bodyPr lIns="0" tIns="0" rIns="0" bIns="0"/>
          <a:lstStyle/>
          <a:p>
            <a:pPr/>
          </a:p>
        </p:txBody>
      </p:sp>
      <p:sp>
        <p:nvSpPr>
          <p:cNvPr id="334" name="Line"/>
          <p:cNvSpPr/>
          <p:nvPr/>
        </p:nvSpPr>
        <p:spPr>
          <a:xfrm flipH="1">
            <a:off x="1995989" y="3784760"/>
            <a:ext cx="1984898" cy="659919"/>
          </a:xfrm>
          <a:prstGeom prst="line">
            <a:avLst/>
          </a:prstGeom>
          <a:ln w="76200">
            <a:solidFill>
              <a:srgbClr val="FFFB00"/>
            </a:solidFill>
            <a:miter lim="400000"/>
            <a:headEnd type="triangle"/>
          </a:ln>
        </p:spPr>
        <p:txBody>
          <a:bodyPr lIns="0" tIns="0" rIns="0" bIns="0"/>
          <a:lstStyle/>
          <a:p>
            <a:pPr/>
          </a:p>
        </p:txBody>
      </p:sp>
      <p:grpSp>
        <p:nvGrpSpPr>
          <p:cNvPr id="351" name="Group"/>
          <p:cNvGrpSpPr/>
          <p:nvPr/>
        </p:nvGrpSpPr>
        <p:grpSpPr>
          <a:xfrm>
            <a:off x="731837" y="2673225"/>
            <a:ext cx="1130301" cy="812926"/>
            <a:chOff x="0" y="0"/>
            <a:chExt cx="1130300" cy="812925"/>
          </a:xfrm>
        </p:grpSpPr>
        <p:grpSp>
          <p:nvGrpSpPr>
            <p:cNvPr id="349" name="Group"/>
            <p:cNvGrpSpPr/>
            <p:nvPr/>
          </p:nvGrpSpPr>
          <p:grpSpPr>
            <a:xfrm>
              <a:off x="0" y="0"/>
              <a:ext cx="1130301" cy="812926"/>
              <a:chOff x="0" y="0"/>
              <a:chExt cx="1130300" cy="812925"/>
            </a:xfrm>
          </p:grpSpPr>
          <p:grpSp>
            <p:nvGrpSpPr>
              <p:cNvPr id="347" name="Group"/>
              <p:cNvGrpSpPr/>
              <p:nvPr/>
            </p:nvGrpSpPr>
            <p:grpSpPr>
              <a:xfrm>
                <a:off x="0" y="0"/>
                <a:ext cx="1130301" cy="812926"/>
                <a:chOff x="0" y="0"/>
                <a:chExt cx="1130300" cy="812925"/>
              </a:xfrm>
            </p:grpSpPr>
            <p:grpSp>
              <p:nvGrpSpPr>
                <p:cNvPr id="337" name="Group"/>
                <p:cNvGrpSpPr/>
                <p:nvPr/>
              </p:nvGrpSpPr>
              <p:grpSpPr>
                <a:xfrm>
                  <a:off x="154551" y="0"/>
                  <a:ext cx="823505" cy="519264"/>
                  <a:chOff x="0" y="0"/>
                  <a:chExt cx="823504" cy="519263"/>
                </a:xfrm>
              </p:grpSpPr>
              <p:sp>
                <p:nvSpPr>
                  <p:cNvPr id="335" name="Rectangle"/>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336" name="Rounded Rectangle"/>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grpSp>
              <p:nvGrpSpPr>
                <p:cNvPr id="344" name="Group"/>
                <p:cNvGrpSpPr/>
                <p:nvPr/>
              </p:nvGrpSpPr>
              <p:grpSpPr>
                <a:xfrm>
                  <a:off x="0" y="676806"/>
                  <a:ext cx="1130301" cy="136120"/>
                  <a:chOff x="0" y="0"/>
                  <a:chExt cx="1130300" cy="136118"/>
                </a:xfrm>
              </p:grpSpPr>
              <p:sp>
                <p:nvSpPr>
                  <p:cNvPr id="338" name="Line"/>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339" name="Line"/>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340" name="Line"/>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341" name="Line"/>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342" name="Line"/>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343" name="Line"/>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grpSp>
            <p:sp>
              <p:nvSpPr>
                <p:cNvPr id="345" name="Rectangle"/>
                <p:cNvSpPr/>
                <p:nvPr/>
              </p:nvSpPr>
              <p:spPr>
                <a:xfrm>
                  <a:off x="156857" y="535648"/>
                  <a:ext cx="822353" cy="133598"/>
                </a:xfrm>
                <a:prstGeom prst="rect">
                  <a:avLst/>
                </a:prstGeom>
                <a:no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346" name="Line"/>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a:p>
              </p:txBody>
            </p:sp>
          </p:grpSp>
          <p:sp>
            <p:nvSpPr>
              <p:cNvPr id="348" name="Rectangle"/>
              <p:cNvSpPr/>
              <p:nvPr/>
            </p:nvSpPr>
            <p:spPr>
              <a:xfrm flipH="1" rot="10800000">
                <a:off x="208759" y="578499"/>
                <a:ext cx="88810" cy="13865"/>
              </a:xfrm>
              <a:prstGeom prst="rect">
                <a:avLst/>
              </a:prstGeom>
              <a:solidFill>
                <a:srgbClr val="000000"/>
              </a:solidFill>
              <a:ln w="50800" cap="flat">
                <a:solidFill>
                  <a:srgbClr val="000000"/>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pic>
          <p:nvPicPr>
            <p:cNvPr id="350" name="Snapshot 2008-09-30 11-49-33.jpg" descr="Snapshot 2008-09-30 11-49-33.jpg"/>
            <p:cNvPicPr>
              <a:picLocks noChangeAspect="1"/>
            </p:cNvPicPr>
            <p:nvPr/>
          </p:nvPicPr>
          <p:blipFill>
            <a:blip r:embed="rId3">
              <a:extLst/>
            </a:blip>
            <a:stretch>
              <a:fillRect/>
            </a:stretch>
          </p:blipFill>
          <p:spPr>
            <a:xfrm>
              <a:off x="299975" y="69599"/>
              <a:ext cx="528959" cy="379088"/>
            </a:xfrm>
            <a:prstGeom prst="rect">
              <a:avLst/>
            </a:prstGeom>
            <a:ln w="12700" cap="flat">
              <a:noFill/>
              <a:miter lim="400000"/>
            </a:ln>
            <a:effectLst/>
          </p:spPr>
        </p:pic>
      </p:grpSp>
      <p:sp>
        <p:nvSpPr>
          <p:cNvPr id="352" name="Line"/>
          <p:cNvSpPr/>
          <p:nvPr/>
        </p:nvSpPr>
        <p:spPr>
          <a:xfrm flipH="1">
            <a:off x="2098875" y="4400469"/>
            <a:ext cx="2040682" cy="1299420"/>
          </a:xfrm>
          <a:prstGeom prst="line">
            <a:avLst/>
          </a:prstGeom>
          <a:ln w="76200">
            <a:solidFill>
              <a:srgbClr val="FFFB00"/>
            </a:solidFill>
            <a:miter lim="400000"/>
            <a:headEnd type="triangle"/>
          </a:ln>
        </p:spPr>
        <p:txBody>
          <a:bodyPr lIns="0" tIns="0" rIns="0" bIns="0"/>
          <a:lstStyle/>
          <a:p>
            <a:pPr/>
          </a:p>
        </p:txBody>
      </p:sp>
      <p:pic>
        <p:nvPicPr>
          <p:cNvPr id="353" name="11949839031316979841alcatel_oxo_nicolas_cle_.svg.med.png" descr="11949839031316979841alcatel_oxo_nicolas_cle_.svg.med.png"/>
          <p:cNvPicPr>
            <a:picLocks noChangeAspect="1"/>
          </p:cNvPicPr>
          <p:nvPr/>
        </p:nvPicPr>
        <p:blipFill>
          <a:blip r:embed="rId2">
            <a:extLst/>
          </a:blip>
          <a:stretch>
            <a:fillRect/>
          </a:stretch>
        </p:blipFill>
        <p:spPr>
          <a:xfrm>
            <a:off x="11798300" y="2108200"/>
            <a:ext cx="3810000" cy="1943100"/>
          </a:xfrm>
          <a:prstGeom prst="rect">
            <a:avLst/>
          </a:prstGeom>
          <a:ln w="12700">
            <a:miter lim="400000"/>
          </a:ln>
        </p:spPr>
      </p:pic>
      <p:sp>
        <p:nvSpPr>
          <p:cNvPr id="354" name="Line"/>
          <p:cNvSpPr/>
          <p:nvPr/>
        </p:nvSpPr>
        <p:spPr>
          <a:xfrm>
            <a:off x="8128000" y="3189468"/>
            <a:ext cx="3570790" cy="25883"/>
          </a:xfrm>
          <a:prstGeom prst="line">
            <a:avLst/>
          </a:prstGeom>
          <a:ln w="76200">
            <a:solidFill>
              <a:srgbClr val="FFFB00"/>
            </a:solidFill>
            <a:miter lim="400000"/>
            <a:headEnd type="triangle"/>
            <a:tailEnd type="triangle"/>
          </a:ln>
        </p:spPr>
        <p:txBody>
          <a:bodyPr lIns="0" tIns="0" rIns="0" bIns="0"/>
          <a:lstStyle/>
          <a:p>
            <a:pPr/>
          </a:p>
        </p:txBody>
      </p:sp>
      <p:pic>
        <p:nvPicPr>
          <p:cNvPr id="355" name="11949839031316979841alcatel_oxo_nicolas_cle_.svg.med.png" descr="11949839031316979841alcatel_oxo_nicolas_cle_.svg.med.png"/>
          <p:cNvPicPr>
            <a:picLocks noChangeAspect="1"/>
          </p:cNvPicPr>
          <p:nvPr/>
        </p:nvPicPr>
        <p:blipFill>
          <a:blip r:embed="rId2">
            <a:extLst/>
          </a:blip>
          <a:stretch>
            <a:fillRect/>
          </a:stretch>
        </p:blipFill>
        <p:spPr>
          <a:xfrm>
            <a:off x="11557000" y="4356100"/>
            <a:ext cx="3810000" cy="1943100"/>
          </a:xfrm>
          <a:prstGeom prst="rect">
            <a:avLst/>
          </a:prstGeom>
          <a:ln w="12700">
            <a:miter lim="400000"/>
          </a:ln>
        </p:spPr>
      </p:pic>
      <p:grpSp>
        <p:nvGrpSpPr>
          <p:cNvPr id="372" name="Group"/>
          <p:cNvGrpSpPr/>
          <p:nvPr/>
        </p:nvGrpSpPr>
        <p:grpSpPr>
          <a:xfrm>
            <a:off x="731837" y="4159125"/>
            <a:ext cx="1130301" cy="812926"/>
            <a:chOff x="0" y="0"/>
            <a:chExt cx="1130300" cy="812925"/>
          </a:xfrm>
        </p:grpSpPr>
        <p:grpSp>
          <p:nvGrpSpPr>
            <p:cNvPr id="370" name="Group"/>
            <p:cNvGrpSpPr/>
            <p:nvPr/>
          </p:nvGrpSpPr>
          <p:grpSpPr>
            <a:xfrm>
              <a:off x="0" y="0"/>
              <a:ext cx="1130301" cy="812926"/>
              <a:chOff x="0" y="0"/>
              <a:chExt cx="1130300" cy="812925"/>
            </a:xfrm>
          </p:grpSpPr>
          <p:grpSp>
            <p:nvGrpSpPr>
              <p:cNvPr id="368" name="Group"/>
              <p:cNvGrpSpPr/>
              <p:nvPr/>
            </p:nvGrpSpPr>
            <p:grpSpPr>
              <a:xfrm>
                <a:off x="0" y="0"/>
                <a:ext cx="1130301" cy="812926"/>
                <a:chOff x="0" y="0"/>
                <a:chExt cx="1130300" cy="812925"/>
              </a:xfrm>
            </p:grpSpPr>
            <p:grpSp>
              <p:nvGrpSpPr>
                <p:cNvPr id="358" name="Group"/>
                <p:cNvGrpSpPr/>
                <p:nvPr/>
              </p:nvGrpSpPr>
              <p:grpSpPr>
                <a:xfrm>
                  <a:off x="154551" y="0"/>
                  <a:ext cx="823505" cy="519264"/>
                  <a:chOff x="0" y="0"/>
                  <a:chExt cx="823504" cy="519263"/>
                </a:xfrm>
              </p:grpSpPr>
              <p:sp>
                <p:nvSpPr>
                  <p:cNvPr id="356" name="Rectangle"/>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357" name="Rounded Rectangle"/>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grpSp>
              <p:nvGrpSpPr>
                <p:cNvPr id="365" name="Group"/>
                <p:cNvGrpSpPr/>
                <p:nvPr/>
              </p:nvGrpSpPr>
              <p:grpSpPr>
                <a:xfrm>
                  <a:off x="0" y="676806"/>
                  <a:ext cx="1130301" cy="136120"/>
                  <a:chOff x="0" y="0"/>
                  <a:chExt cx="1130300" cy="136118"/>
                </a:xfrm>
              </p:grpSpPr>
              <p:sp>
                <p:nvSpPr>
                  <p:cNvPr id="359" name="Line"/>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360" name="Line"/>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361" name="Line"/>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362" name="Line"/>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363" name="Line"/>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364" name="Line"/>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grpSp>
            <p:sp>
              <p:nvSpPr>
                <p:cNvPr id="366" name="Rectangle"/>
                <p:cNvSpPr/>
                <p:nvPr/>
              </p:nvSpPr>
              <p:spPr>
                <a:xfrm>
                  <a:off x="156857" y="535648"/>
                  <a:ext cx="822353" cy="133598"/>
                </a:xfrm>
                <a:prstGeom prst="rect">
                  <a:avLst/>
                </a:prstGeom>
                <a:no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367" name="Line"/>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a:p>
              </p:txBody>
            </p:sp>
          </p:grpSp>
          <p:sp>
            <p:nvSpPr>
              <p:cNvPr id="369" name="Rectangle"/>
              <p:cNvSpPr/>
              <p:nvPr/>
            </p:nvSpPr>
            <p:spPr>
              <a:xfrm flipH="1" rot="10800000">
                <a:off x="208759" y="578499"/>
                <a:ext cx="88810" cy="13865"/>
              </a:xfrm>
              <a:prstGeom prst="rect">
                <a:avLst/>
              </a:prstGeom>
              <a:solidFill>
                <a:srgbClr val="000000"/>
              </a:solidFill>
              <a:ln w="50800" cap="flat">
                <a:solidFill>
                  <a:srgbClr val="000000"/>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pic>
          <p:nvPicPr>
            <p:cNvPr id="371" name="Snapshot 2008-09-30 11-49-33.jpg" descr="Snapshot 2008-09-30 11-49-33.jpg"/>
            <p:cNvPicPr>
              <a:picLocks noChangeAspect="1"/>
            </p:cNvPicPr>
            <p:nvPr/>
          </p:nvPicPr>
          <p:blipFill>
            <a:blip r:embed="rId3">
              <a:extLst/>
            </a:blip>
            <a:stretch>
              <a:fillRect/>
            </a:stretch>
          </p:blipFill>
          <p:spPr>
            <a:xfrm>
              <a:off x="299975" y="69599"/>
              <a:ext cx="528959" cy="379088"/>
            </a:xfrm>
            <a:prstGeom prst="rect">
              <a:avLst/>
            </a:prstGeom>
            <a:ln w="12700" cap="flat">
              <a:noFill/>
              <a:miter lim="400000"/>
            </a:ln>
            <a:effectLst/>
          </p:spPr>
        </p:pic>
      </p:grpSp>
      <p:grpSp>
        <p:nvGrpSpPr>
          <p:cNvPr id="389" name="Group"/>
          <p:cNvGrpSpPr/>
          <p:nvPr/>
        </p:nvGrpSpPr>
        <p:grpSpPr>
          <a:xfrm>
            <a:off x="731837" y="5606925"/>
            <a:ext cx="1130301" cy="812926"/>
            <a:chOff x="0" y="0"/>
            <a:chExt cx="1130300" cy="812925"/>
          </a:xfrm>
        </p:grpSpPr>
        <p:grpSp>
          <p:nvGrpSpPr>
            <p:cNvPr id="387" name="Group"/>
            <p:cNvGrpSpPr/>
            <p:nvPr/>
          </p:nvGrpSpPr>
          <p:grpSpPr>
            <a:xfrm>
              <a:off x="0" y="0"/>
              <a:ext cx="1130301" cy="812926"/>
              <a:chOff x="0" y="0"/>
              <a:chExt cx="1130300" cy="812925"/>
            </a:xfrm>
          </p:grpSpPr>
          <p:grpSp>
            <p:nvGrpSpPr>
              <p:cNvPr id="385" name="Group"/>
              <p:cNvGrpSpPr/>
              <p:nvPr/>
            </p:nvGrpSpPr>
            <p:grpSpPr>
              <a:xfrm>
                <a:off x="0" y="0"/>
                <a:ext cx="1130301" cy="812926"/>
                <a:chOff x="0" y="0"/>
                <a:chExt cx="1130300" cy="812925"/>
              </a:xfrm>
            </p:grpSpPr>
            <p:grpSp>
              <p:nvGrpSpPr>
                <p:cNvPr id="375" name="Group"/>
                <p:cNvGrpSpPr/>
                <p:nvPr/>
              </p:nvGrpSpPr>
              <p:grpSpPr>
                <a:xfrm>
                  <a:off x="154551" y="0"/>
                  <a:ext cx="823505" cy="519264"/>
                  <a:chOff x="0" y="0"/>
                  <a:chExt cx="823504" cy="519263"/>
                </a:xfrm>
              </p:grpSpPr>
              <p:sp>
                <p:nvSpPr>
                  <p:cNvPr id="373" name="Rectangle"/>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374" name="Rounded Rectangle"/>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grpSp>
              <p:nvGrpSpPr>
                <p:cNvPr id="382" name="Group"/>
                <p:cNvGrpSpPr/>
                <p:nvPr/>
              </p:nvGrpSpPr>
              <p:grpSpPr>
                <a:xfrm>
                  <a:off x="0" y="676806"/>
                  <a:ext cx="1130301" cy="136120"/>
                  <a:chOff x="0" y="0"/>
                  <a:chExt cx="1130300" cy="136118"/>
                </a:xfrm>
              </p:grpSpPr>
              <p:sp>
                <p:nvSpPr>
                  <p:cNvPr id="376" name="Line"/>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377" name="Line"/>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378" name="Line"/>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379" name="Line"/>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380" name="Line"/>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381" name="Line"/>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grpSp>
            <p:sp>
              <p:nvSpPr>
                <p:cNvPr id="383" name="Rectangle"/>
                <p:cNvSpPr/>
                <p:nvPr/>
              </p:nvSpPr>
              <p:spPr>
                <a:xfrm>
                  <a:off x="156857" y="535648"/>
                  <a:ext cx="822353" cy="133598"/>
                </a:xfrm>
                <a:prstGeom prst="rect">
                  <a:avLst/>
                </a:prstGeom>
                <a:no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384" name="Line"/>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a:p>
              </p:txBody>
            </p:sp>
          </p:grpSp>
          <p:sp>
            <p:nvSpPr>
              <p:cNvPr id="386" name="Rectangle"/>
              <p:cNvSpPr/>
              <p:nvPr/>
            </p:nvSpPr>
            <p:spPr>
              <a:xfrm flipH="1" rot="10800000">
                <a:off x="208759" y="578499"/>
                <a:ext cx="88810" cy="13865"/>
              </a:xfrm>
              <a:prstGeom prst="rect">
                <a:avLst/>
              </a:prstGeom>
              <a:solidFill>
                <a:srgbClr val="000000"/>
              </a:solidFill>
              <a:ln w="50800" cap="flat">
                <a:solidFill>
                  <a:srgbClr val="000000"/>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pic>
          <p:nvPicPr>
            <p:cNvPr id="388" name="Snapshot 2008-09-30 11-49-33.jpg" descr="Snapshot 2008-09-30 11-49-33.jpg"/>
            <p:cNvPicPr>
              <a:picLocks noChangeAspect="1"/>
            </p:cNvPicPr>
            <p:nvPr/>
          </p:nvPicPr>
          <p:blipFill>
            <a:blip r:embed="rId3">
              <a:extLst/>
            </a:blip>
            <a:stretch>
              <a:fillRect/>
            </a:stretch>
          </p:blipFill>
          <p:spPr>
            <a:xfrm>
              <a:off x="299975" y="69599"/>
              <a:ext cx="528959" cy="379088"/>
            </a:xfrm>
            <a:prstGeom prst="rect">
              <a:avLst/>
            </a:prstGeom>
            <a:ln w="12700" cap="flat">
              <a:noFill/>
              <a:miter lim="400000"/>
            </a:ln>
            <a:effectLst/>
          </p:spPr>
        </p:pic>
      </p:grpSp>
      <p:pic>
        <p:nvPicPr>
          <p:cNvPr id="390" name="11949839031316979841alcatel_oxo_nicolas_cle_.svg.med.png" descr="11949839031316979841alcatel_oxo_nicolas_cle_.svg.med.png"/>
          <p:cNvPicPr>
            <a:picLocks noChangeAspect="1"/>
          </p:cNvPicPr>
          <p:nvPr/>
        </p:nvPicPr>
        <p:blipFill>
          <a:blip r:embed="rId2">
            <a:extLst/>
          </a:blip>
          <a:stretch>
            <a:fillRect/>
          </a:stretch>
        </p:blipFill>
        <p:spPr>
          <a:xfrm>
            <a:off x="6286500" y="6045200"/>
            <a:ext cx="3810000" cy="1943100"/>
          </a:xfrm>
          <a:prstGeom prst="rect">
            <a:avLst/>
          </a:prstGeom>
          <a:ln w="12700">
            <a:miter lim="400000"/>
          </a:ln>
        </p:spPr>
      </p:pic>
      <p:sp>
        <p:nvSpPr>
          <p:cNvPr id="391" name="Line"/>
          <p:cNvSpPr/>
          <p:nvPr/>
        </p:nvSpPr>
        <p:spPr>
          <a:xfrm>
            <a:off x="13416826" y="3761611"/>
            <a:ext cx="41156" cy="699626"/>
          </a:xfrm>
          <a:prstGeom prst="line">
            <a:avLst/>
          </a:prstGeom>
          <a:ln w="76200">
            <a:solidFill>
              <a:srgbClr val="FFFB00"/>
            </a:solidFill>
            <a:miter lim="400000"/>
            <a:headEnd type="triangle"/>
            <a:tailEnd type="triangle"/>
          </a:ln>
        </p:spPr>
        <p:txBody>
          <a:bodyPr lIns="0" tIns="0" rIns="0" bIns="0"/>
          <a:lstStyle/>
          <a:p>
            <a:pPr/>
          </a:p>
        </p:txBody>
      </p:sp>
      <p:sp>
        <p:nvSpPr>
          <p:cNvPr id="392" name="Dialup"/>
          <p:cNvSpPr txBox="1"/>
          <p:nvPr/>
        </p:nvSpPr>
        <p:spPr>
          <a:xfrm>
            <a:off x="2599890" y="5702300"/>
            <a:ext cx="130998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Dialup</a:t>
            </a:r>
          </a:p>
        </p:txBody>
      </p:sp>
      <p:sp>
        <p:nvSpPr>
          <p:cNvPr id="393" name="Leased"/>
          <p:cNvSpPr txBox="1"/>
          <p:nvPr/>
        </p:nvSpPr>
        <p:spPr>
          <a:xfrm>
            <a:off x="8520918" y="4254500"/>
            <a:ext cx="138053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Leased</a:t>
            </a:r>
          </a:p>
        </p:txBody>
      </p:sp>
      <p:sp>
        <p:nvSpPr>
          <p:cNvPr id="394" name="http://en.wikipedia.org/wiki/BITNET"/>
          <p:cNvSpPr txBox="1"/>
          <p:nvPr/>
        </p:nvSpPr>
        <p:spPr>
          <a:xfrm>
            <a:off x="340292" y="7023100"/>
            <a:ext cx="5280404" cy="495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46100">
              <a:defRPr sz="2700">
                <a:solidFill>
                  <a:srgbClr val="00F900"/>
                </a:solidFill>
                <a:latin typeface="+mn-lt"/>
                <a:ea typeface="+mn-ea"/>
                <a:cs typeface="+mn-cs"/>
                <a:sym typeface="Gill Sans"/>
              </a:defRPr>
            </a:pPr>
            <a:r>
              <a:t> </a:t>
            </a:r>
            <a:r>
              <a:rPr u="sng">
                <a:hlinkClick r:id="rId4" invalidUrl="" action="" tgtFrame="" tooltip="" history="1" highlightClick="0" endSnd="0"/>
              </a:rPr>
              <a:t>http://en.wikipedia.org/wiki/BITNET</a:t>
            </a:r>
            <a:r>
              <a:t> </a:t>
            </a:r>
          </a:p>
        </p:txBody>
      </p:sp>
      <p:sp>
        <p:nvSpPr>
          <p:cNvPr id="395" name="Clipart: http://www.clker.com/search/networksym/1"/>
          <p:cNvSpPr txBox="1"/>
          <p:nvPr/>
        </p:nvSpPr>
        <p:spPr>
          <a:xfrm>
            <a:off x="84670" y="8229600"/>
            <a:ext cx="6764860"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46100">
              <a:defRPr sz="2600">
                <a:solidFill>
                  <a:srgbClr val="FFFFFF"/>
                </a:solidFill>
                <a:latin typeface="+mn-lt"/>
                <a:ea typeface="+mn-ea"/>
                <a:cs typeface="+mn-cs"/>
                <a:sym typeface="Gill Sans"/>
              </a:defRPr>
            </a:pPr>
            <a:r>
              <a:t>Clipart: </a:t>
            </a:r>
            <a:r>
              <a:rPr sz="2500" u="sng">
                <a:hlinkClick r:id="rId5" invalidUrl="" action="" tgtFrame="" tooltip="" history="1" highlightClick="0" endSnd="0"/>
              </a:rPr>
              <a:t>http://www.clker.com/search/networksym/1</a:t>
            </a:r>
          </a:p>
        </p:txBody>
      </p:sp>
      <p:sp>
        <p:nvSpPr>
          <p:cNvPr id="396" name="Circle"/>
          <p:cNvSpPr/>
          <p:nvPr/>
        </p:nvSpPr>
        <p:spPr>
          <a:xfrm>
            <a:off x="863600" y="2552700"/>
            <a:ext cx="863600" cy="863600"/>
          </a:xfrm>
          <a:prstGeom prst="ellipse">
            <a:avLst/>
          </a:prstGeom>
          <a:solidFill>
            <a:srgbClr val="FF40FF"/>
          </a:solidFill>
          <a:ln w="25400">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397" name="Circle"/>
          <p:cNvSpPr/>
          <p:nvPr/>
        </p:nvSpPr>
        <p:spPr>
          <a:xfrm>
            <a:off x="1016000" y="4203700"/>
            <a:ext cx="571500" cy="571500"/>
          </a:xfrm>
          <a:prstGeom prst="ellipse">
            <a:avLst/>
          </a:prstGeom>
          <a:solidFill>
            <a:srgbClr val="FF9300"/>
          </a:solidFill>
          <a:ln w="25400">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398" name="Circle"/>
          <p:cNvSpPr/>
          <p:nvPr/>
        </p:nvSpPr>
        <p:spPr>
          <a:xfrm>
            <a:off x="1003300" y="5600700"/>
            <a:ext cx="495300" cy="495300"/>
          </a:xfrm>
          <a:prstGeom prst="ellipse">
            <a:avLst/>
          </a:prstGeom>
          <a:solidFill>
            <a:srgbClr val="00F900"/>
          </a:solidFill>
          <a:ln w="25400">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399" name="Circle"/>
          <p:cNvSpPr/>
          <p:nvPr/>
        </p:nvSpPr>
        <p:spPr>
          <a:xfrm>
            <a:off x="7213600" y="2768600"/>
            <a:ext cx="863600" cy="863600"/>
          </a:xfrm>
          <a:prstGeom prst="ellipse">
            <a:avLst/>
          </a:prstGeom>
          <a:solidFill>
            <a:srgbClr val="FF40FF"/>
          </a:solidFill>
          <a:ln w="25400">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400" name="Circle"/>
          <p:cNvSpPr/>
          <p:nvPr/>
        </p:nvSpPr>
        <p:spPr>
          <a:xfrm>
            <a:off x="6604000" y="2978150"/>
            <a:ext cx="571500" cy="571500"/>
          </a:xfrm>
          <a:prstGeom prst="ellipse">
            <a:avLst/>
          </a:prstGeom>
          <a:solidFill>
            <a:srgbClr val="FF9300"/>
          </a:solidFill>
          <a:ln w="25400">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401" name="Circle"/>
          <p:cNvSpPr/>
          <p:nvPr/>
        </p:nvSpPr>
        <p:spPr>
          <a:xfrm>
            <a:off x="5981700" y="3022600"/>
            <a:ext cx="495300" cy="495300"/>
          </a:xfrm>
          <a:prstGeom prst="ellipse">
            <a:avLst/>
          </a:prstGeom>
          <a:solidFill>
            <a:srgbClr val="00F900"/>
          </a:solidFill>
          <a:ln w="25400">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402" name="Line"/>
          <p:cNvSpPr/>
          <p:nvPr/>
        </p:nvSpPr>
        <p:spPr>
          <a:xfrm flipV="1">
            <a:off x="10305143" y="5741042"/>
            <a:ext cx="1156367" cy="811122"/>
          </a:xfrm>
          <a:prstGeom prst="line">
            <a:avLst/>
          </a:prstGeom>
          <a:ln w="76200">
            <a:solidFill>
              <a:srgbClr val="FFFB00"/>
            </a:solidFill>
            <a:miter lim="400000"/>
            <a:headEnd type="triangle"/>
            <a:tailEnd type="triangle"/>
          </a:ln>
        </p:spPr>
        <p:txBody>
          <a:bodyPr lIns="0" tIns="0" rIns="0" bIns="0"/>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396"/>
                                        </p:tgtEl>
                                        <p:attrNameLst>
                                          <p:attrName>style.visibility</p:attrName>
                                        </p:attrNameLst>
                                      </p:cBhvr>
                                      <p:to>
                                        <p:strVal val="visible"/>
                                      </p:to>
                                    </p:set>
                                  </p:childTnLst>
                                </p:cTn>
                              </p:par>
                            </p:childTnLst>
                          </p:cTn>
                        </p:par>
                        <p:par>
                          <p:cTn id="7" fill="hold">
                            <p:stCondLst>
                              <p:cond delay="0"/>
                            </p:stCondLst>
                            <p:childTnLst>
                              <p:par>
                                <p:cTn id="8" presetClass="path" nodeType="afterEffect" presetSubtype="0" presetID="-1" grpId="2" accel="50000" decel="50000" fill="hold">
                                  <p:stCondLst>
                                    <p:cond delay="0"/>
                                  </p:stCondLst>
                                  <p:childTnLst>
                                    <p:animMotion path="M 0.000000 0.000000 L 0.392077 0.026389" origin="layout" pathEditMode="relative">
                                      <p:cBhvr>
                                        <p:cTn id="9" dur="1000" fill="hold"/>
                                        <p:tgtEl>
                                          <p:spTgt spid="396"/>
                                        </p:tgtEl>
                                        <p:attrNameLst>
                                          <p:attrName>ppt_x</p:attrName>
                                          <p:attrName>ppt_y</p:attrName>
                                        </p:attrNameLst>
                                      </p:cBhvr>
                                    </p:animMotion>
                                  </p:childTnLst>
                                </p:cTn>
                              </p:par>
                            </p:childTnLst>
                          </p:cTn>
                        </p:par>
                        <p:par>
                          <p:cTn id="10" fill="hold">
                            <p:stCondLst>
                              <p:cond delay="1000"/>
                            </p:stCondLst>
                            <p:childTnLst>
                              <p:par>
                                <p:cTn id="11" presetClass="entr" nodeType="afterEffect" presetSubtype="0" presetID="1" grpId="3" fill="hold">
                                  <p:stCondLst>
                                    <p:cond delay="0"/>
                                  </p:stCondLst>
                                  <p:iterate type="el" backwards="0">
                                    <p:tmAbs val="0"/>
                                  </p:iterate>
                                  <p:childTnLst>
                                    <p:set>
                                      <p:cBhvr>
                                        <p:cTn id="12" fill="hold"/>
                                        <p:tgtEl>
                                          <p:spTgt spid="39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4" fill="hold">
                                  <p:stCondLst>
                                    <p:cond delay="0"/>
                                  </p:stCondLst>
                                  <p:iterate type="el" backwards="0">
                                    <p:tmAbs val="0"/>
                                  </p:iterate>
                                  <p:childTnLst>
                                    <p:set>
                                      <p:cBhvr>
                                        <p:cTn id="16" fill="hold"/>
                                        <p:tgtEl>
                                          <p:spTgt spid="397"/>
                                        </p:tgtEl>
                                        <p:attrNameLst>
                                          <p:attrName>style.visibility</p:attrName>
                                        </p:attrNameLst>
                                      </p:cBhvr>
                                      <p:to>
                                        <p:strVal val="visible"/>
                                      </p:to>
                                    </p:set>
                                  </p:childTnLst>
                                </p:cTn>
                              </p:par>
                            </p:childTnLst>
                          </p:cTn>
                        </p:par>
                        <p:par>
                          <p:cTn id="17" fill="hold">
                            <p:stCondLst>
                              <p:cond delay="0"/>
                            </p:stCondLst>
                            <p:childTnLst>
                              <p:par>
                                <p:cTn id="18" presetClass="path" nodeType="afterEffect" presetSubtype="0" presetID="-1" grpId="5" accel="50000" decel="50000" fill="hold">
                                  <p:stCondLst>
                                    <p:cond delay="0"/>
                                  </p:stCondLst>
                                  <p:childTnLst>
                                    <p:animMotion path="M 0.000000 0.000000 L 0.342106 -0.134028" origin="layout" pathEditMode="relative">
                                      <p:cBhvr>
                                        <p:cTn id="19" dur="1000" fill="hold"/>
                                        <p:tgtEl>
                                          <p:spTgt spid="397"/>
                                        </p:tgtEl>
                                        <p:attrNameLst>
                                          <p:attrName>ppt_x</p:attrName>
                                          <p:attrName>ppt_y</p:attrName>
                                        </p:attrNameLst>
                                      </p:cBhvr>
                                    </p:animMotion>
                                  </p:childTnLst>
                                </p:cTn>
                              </p:par>
                            </p:childTnLst>
                          </p:cTn>
                        </p:par>
                        <p:par>
                          <p:cTn id="20" fill="hold">
                            <p:stCondLst>
                              <p:cond delay="1000"/>
                            </p:stCondLst>
                            <p:childTnLst>
                              <p:par>
                                <p:cTn id="21" presetClass="entr" nodeType="afterEffect" presetSubtype="0" presetID="1" grpId="6" fill="hold">
                                  <p:stCondLst>
                                    <p:cond delay="0"/>
                                  </p:stCondLst>
                                  <p:iterate type="el" backwards="0">
                                    <p:tmAbs val="0"/>
                                  </p:iterate>
                                  <p:childTnLst>
                                    <p:set>
                                      <p:cBhvr>
                                        <p:cTn id="22" fill="hold"/>
                                        <p:tgtEl>
                                          <p:spTgt spid="40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7" fill="hold">
                                  <p:stCondLst>
                                    <p:cond delay="0"/>
                                  </p:stCondLst>
                                  <p:iterate type="el" backwards="0">
                                    <p:tmAbs val="0"/>
                                  </p:iterate>
                                  <p:childTnLst>
                                    <p:set>
                                      <p:cBhvr>
                                        <p:cTn id="26" fill="hold"/>
                                        <p:tgtEl>
                                          <p:spTgt spid="398"/>
                                        </p:tgtEl>
                                        <p:attrNameLst>
                                          <p:attrName>style.visibility</p:attrName>
                                        </p:attrNameLst>
                                      </p:cBhvr>
                                      <p:to>
                                        <p:strVal val="visible"/>
                                      </p:to>
                                    </p:set>
                                  </p:childTnLst>
                                </p:cTn>
                              </p:par>
                            </p:childTnLst>
                          </p:cTn>
                        </p:par>
                        <p:par>
                          <p:cTn id="27" fill="hold">
                            <p:stCondLst>
                              <p:cond delay="0"/>
                            </p:stCondLst>
                            <p:childTnLst>
                              <p:par>
                                <p:cTn id="28" presetClass="path" nodeType="afterEffect" presetSubtype="0" presetID="-1" grpId="8" accel="50000" decel="50000" fill="hold">
                                  <p:stCondLst>
                                    <p:cond delay="0"/>
                                  </p:stCondLst>
                                  <p:childTnLst>
                                    <p:animMotion path="M 0.000000 0.000000 L 0.306641 -0.281250" origin="layout" pathEditMode="relative">
                                      <p:cBhvr>
                                        <p:cTn id="29" dur="1000" fill="hold"/>
                                        <p:tgtEl>
                                          <p:spTgt spid="398"/>
                                        </p:tgtEl>
                                        <p:attrNameLst>
                                          <p:attrName>ppt_x</p:attrName>
                                          <p:attrName>ppt_y</p:attrName>
                                        </p:attrNameLst>
                                      </p:cBhvr>
                                    </p:animMotion>
                                  </p:childTnLst>
                                </p:cTn>
                              </p:par>
                            </p:childTnLst>
                          </p:cTn>
                        </p:par>
                        <p:par>
                          <p:cTn id="30" fill="hold">
                            <p:stCondLst>
                              <p:cond delay="1000"/>
                            </p:stCondLst>
                            <p:childTnLst>
                              <p:par>
                                <p:cTn id="31" presetClass="entr" nodeType="afterEffect" presetSubtype="0" presetID="1" grpId="9" fill="hold">
                                  <p:stCondLst>
                                    <p:cond delay="0"/>
                                  </p:stCondLst>
                                  <p:iterate type="el" backwards="0">
                                    <p:tmAbs val="0"/>
                                  </p:iterate>
                                  <p:childTnLst>
                                    <p:set>
                                      <p:cBhvr>
                                        <p:cTn id="32" fill="hold"/>
                                        <p:tgtEl>
                                          <p:spTgt spid="4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9" grpId="3"/>
      <p:bldP build="whole" bldLvl="1" animBg="1" rev="0" advAuto="0" spid="396" grpId="1"/>
      <p:bldP build="whole" bldLvl="1" animBg="1" rev="0" advAuto="0" spid="401" grpId="9"/>
      <p:bldP build="whole" bldLvl="1" animBg="1" rev="0" advAuto="0" spid="400" grpId="6"/>
      <p:bldP build="whole" bldLvl="1" animBg="1" rev="0" advAuto="0" spid="398" grpId="7"/>
      <p:bldP build="whole" bldLvl="1" animBg="1" rev="0" advAuto="0" spid="397" grpId="4"/>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Store and Forward Networking"/>
          <p:cNvSpPr txBox="1"/>
          <p:nvPr>
            <p:ph type="title"/>
          </p:nvPr>
        </p:nvSpPr>
        <p:spPr>
          <a:prstGeom prst="rect">
            <a:avLst/>
          </a:prstGeom>
        </p:spPr>
        <p:txBody>
          <a:bodyPr/>
          <a:lstStyle>
            <a:lvl1pPr>
              <a:defRPr>
                <a:solidFill>
                  <a:srgbClr val="FFFB00"/>
                </a:solidFill>
              </a:defRPr>
            </a:lvl1pPr>
          </a:lstStyle>
          <a:p>
            <a:pPr/>
            <a:r>
              <a:t>Store and Forward Networking</a:t>
            </a:r>
          </a:p>
        </p:txBody>
      </p:sp>
      <p:pic>
        <p:nvPicPr>
          <p:cNvPr id="405" name="11949839031316979841alcatel_oxo_nicolas_cle_.svg.med.png" descr="11949839031316979841alcatel_oxo_nicolas_cle_.svg.med.png"/>
          <p:cNvPicPr>
            <a:picLocks noChangeAspect="1"/>
          </p:cNvPicPr>
          <p:nvPr/>
        </p:nvPicPr>
        <p:blipFill>
          <a:blip r:embed="rId2">
            <a:extLst/>
          </a:blip>
          <a:stretch>
            <a:fillRect/>
          </a:stretch>
        </p:blipFill>
        <p:spPr>
          <a:xfrm>
            <a:off x="4216400" y="2489200"/>
            <a:ext cx="3810000" cy="1943100"/>
          </a:xfrm>
          <a:prstGeom prst="rect">
            <a:avLst/>
          </a:prstGeom>
          <a:ln w="12700">
            <a:miter lim="400000"/>
          </a:ln>
        </p:spPr>
      </p:pic>
      <p:sp>
        <p:nvSpPr>
          <p:cNvPr id="406" name="Line"/>
          <p:cNvSpPr/>
          <p:nvPr/>
        </p:nvSpPr>
        <p:spPr>
          <a:xfrm flipH="1" flipV="1">
            <a:off x="1995185" y="3169855"/>
            <a:ext cx="2099681" cy="184231"/>
          </a:xfrm>
          <a:prstGeom prst="line">
            <a:avLst/>
          </a:prstGeom>
          <a:ln w="76200">
            <a:solidFill>
              <a:srgbClr val="FFFB00"/>
            </a:solidFill>
            <a:miter lim="400000"/>
            <a:headEnd type="triangle"/>
          </a:ln>
        </p:spPr>
        <p:txBody>
          <a:bodyPr lIns="0" tIns="0" rIns="0" bIns="0"/>
          <a:lstStyle/>
          <a:p>
            <a:pPr/>
          </a:p>
        </p:txBody>
      </p:sp>
      <p:sp>
        <p:nvSpPr>
          <p:cNvPr id="407" name="Line"/>
          <p:cNvSpPr/>
          <p:nvPr/>
        </p:nvSpPr>
        <p:spPr>
          <a:xfrm flipH="1">
            <a:off x="1995989" y="3784760"/>
            <a:ext cx="1984898" cy="659919"/>
          </a:xfrm>
          <a:prstGeom prst="line">
            <a:avLst/>
          </a:prstGeom>
          <a:ln w="76200">
            <a:solidFill>
              <a:srgbClr val="FFFB00"/>
            </a:solidFill>
            <a:miter lim="400000"/>
            <a:headEnd type="triangle"/>
          </a:ln>
        </p:spPr>
        <p:txBody>
          <a:bodyPr lIns="0" tIns="0" rIns="0" bIns="0"/>
          <a:lstStyle/>
          <a:p>
            <a:pPr/>
          </a:p>
        </p:txBody>
      </p:sp>
      <p:grpSp>
        <p:nvGrpSpPr>
          <p:cNvPr id="424" name="Group"/>
          <p:cNvGrpSpPr/>
          <p:nvPr/>
        </p:nvGrpSpPr>
        <p:grpSpPr>
          <a:xfrm>
            <a:off x="731837" y="2673225"/>
            <a:ext cx="1130301" cy="812926"/>
            <a:chOff x="0" y="0"/>
            <a:chExt cx="1130300" cy="812925"/>
          </a:xfrm>
        </p:grpSpPr>
        <p:grpSp>
          <p:nvGrpSpPr>
            <p:cNvPr id="422" name="Group"/>
            <p:cNvGrpSpPr/>
            <p:nvPr/>
          </p:nvGrpSpPr>
          <p:grpSpPr>
            <a:xfrm>
              <a:off x="0" y="0"/>
              <a:ext cx="1130301" cy="812926"/>
              <a:chOff x="0" y="0"/>
              <a:chExt cx="1130300" cy="812925"/>
            </a:xfrm>
          </p:grpSpPr>
          <p:grpSp>
            <p:nvGrpSpPr>
              <p:cNvPr id="420" name="Group"/>
              <p:cNvGrpSpPr/>
              <p:nvPr/>
            </p:nvGrpSpPr>
            <p:grpSpPr>
              <a:xfrm>
                <a:off x="0" y="0"/>
                <a:ext cx="1130301" cy="812926"/>
                <a:chOff x="0" y="0"/>
                <a:chExt cx="1130300" cy="812925"/>
              </a:xfrm>
            </p:grpSpPr>
            <p:grpSp>
              <p:nvGrpSpPr>
                <p:cNvPr id="410" name="Group"/>
                <p:cNvGrpSpPr/>
                <p:nvPr/>
              </p:nvGrpSpPr>
              <p:grpSpPr>
                <a:xfrm>
                  <a:off x="154551" y="0"/>
                  <a:ext cx="823505" cy="519264"/>
                  <a:chOff x="0" y="0"/>
                  <a:chExt cx="823504" cy="519263"/>
                </a:xfrm>
              </p:grpSpPr>
              <p:sp>
                <p:nvSpPr>
                  <p:cNvPr id="408" name="Rectangle"/>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409" name="Rounded Rectangle"/>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grpSp>
              <p:nvGrpSpPr>
                <p:cNvPr id="417" name="Group"/>
                <p:cNvGrpSpPr/>
                <p:nvPr/>
              </p:nvGrpSpPr>
              <p:grpSpPr>
                <a:xfrm>
                  <a:off x="0" y="676806"/>
                  <a:ext cx="1130301" cy="136120"/>
                  <a:chOff x="0" y="0"/>
                  <a:chExt cx="1130300" cy="136118"/>
                </a:xfrm>
              </p:grpSpPr>
              <p:sp>
                <p:nvSpPr>
                  <p:cNvPr id="411" name="Line"/>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412" name="Line"/>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413" name="Line"/>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414" name="Line"/>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415" name="Line"/>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416" name="Line"/>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grpSp>
            <p:sp>
              <p:nvSpPr>
                <p:cNvPr id="418" name="Rectangle"/>
                <p:cNvSpPr/>
                <p:nvPr/>
              </p:nvSpPr>
              <p:spPr>
                <a:xfrm>
                  <a:off x="156857" y="535648"/>
                  <a:ext cx="822353" cy="133598"/>
                </a:xfrm>
                <a:prstGeom prst="rect">
                  <a:avLst/>
                </a:prstGeom>
                <a:no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419" name="Line"/>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a:p>
              </p:txBody>
            </p:sp>
          </p:grpSp>
          <p:sp>
            <p:nvSpPr>
              <p:cNvPr id="421" name="Rectangle"/>
              <p:cNvSpPr/>
              <p:nvPr/>
            </p:nvSpPr>
            <p:spPr>
              <a:xfrm flipH="1" rot="10800000">
                <a:off x="208759" y="578499"/>
                <a:ext cx="88810" cy="13865"/>
              </a:xfrm>
              <a:prstGeom prst="rect">
                <a:avLst/>
              </a:prstGeom>
              <a:solidFill>
                <a:srgbClr val="000000"/>
              </a:solidFill>
              <a:ln w="50800" cap="flat">
                <a:solidFill>
                  <a:srgbClr val="000000"/>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pic>
          <p:nvPicPr>
            <p:cNvPr id="423" name="Snapshot 2008-09-30 11-49-33.jpg" descr="Snapshot 2008-09-30 11-49-33.jpg"/>
            <p:cNvPicPr>
              <a:picLocks noChangeAspect="1"/>
            </p:cNvPicPr>
            <p:nvPr/>
          </p:nvPicPr>
          <p:blipFill>
            <a:blip r:embed="rId3">
              <a:extLst/>
            </a:blip>
            <a:stretch>
              <a:fillRect/>
            </a:stretch>
          </p:blipFill>
          <p:spPr>
            <a:xfrm>
              <a:off x="299975" y="69599"/>
              <a:ext cx="528959" cy="379088"/>
            </a:xfrm>
            <a:prstGeom prst="rect">
              <a:avLst/>
            </a:prstGeom>
            <a:ln w="12700" cap="flat">
              <a:noFill/>
              <a:miter lim="400000"/>
            </a:ln>
            <a:effectLst/>
          </p:spPr>
        </p:pic>
      </p:grpSp>
      <p:sp>
        <p:nvSpPr>
          <p:cNvPr id="425" name="Line"/>
          <p:cNvSpPr/>
          <p:nvPr/>
        </p:nvSpPr>
        <p:spPr>
          <a:xfrm flipH="1">
            <a:off x="2098875" y="4400469"/>
            <a:ext cx="2040682" cy="1299420"/>
          </a:xfrm>
          <a:prstGeom prst="line">
            <a:avLst/>
          </a:prstGeom>
          <a:ln w="76200">
            <a:solidFill>
              <a:srgbClr val="FFFB00"/>
            </a:solidFill>
            <a:miter lim="400000"/>
            <a:headEnd type="triangle"/>
          </a:ln>
        </p:spPr>
        <p:txBody>
          <a:bodyPr lIns="0" tIns="0" rIns="0" bIns="0"/>
          <a:lstStyle/>
          <a:p>
            <a:pPr/>
          </a:p>
        </p:txBody>
      </p:sp>
      <p:pic>
        <p:nvPicPr>
          <p:cNvPr id="426" name="11949839031316979841alcatel_oxo_nicolas_cle_.svg.med.png" descr="11949839031316979841alcatel_oxo_nicolas_cle_.svg.med.png"/>
          <p:cNvPicPr>
            <a:picLocks noChangeAspect="1"/>
          </p:cNvPicPr>
          <p:nvPr/>
        </p:nvPicPr>
        <p:blipFill>
          <a:blip r:embed="rId2">
            <a:extLst/>
          </a:blip>
          <a:stretch>
            <a:fillRect/>
          </a:stretch>
        </p:blipFill>
        <p:spPr>
          <a:xfrm>
            <a:off x="11798300" y="2108200"/>
            <a:ext cx="3810000" cy="1943100"/>
          </a:xfrm>
          <a:prstGeom prst="rect">
            <a:avLst/>
          </a:prstGeom>
          <a:ln w="12700">
            <a:miter lim="400000"/>
          </a:ln>
        </p:spPr>
      </p:pic>
      <p:sp>
        <p:nvSpPr>
          <p:cNvPr id="427" name="Line"/>
          <p:cNvSpPr/>
          <p:nvPr/>
        </p:nvSpPr>
        <p:spPr>
          <a:xfrm>
            <a:off x="8128000" y="3189468"/>
            <a:ext cx="3570790" cy="25883"/>
          </a:xfrm>
          <a:prstGeom prst="line">
            <a:avLst/>
          </a:prstGeom>
          <a:ln w="76200">
            <a:solidFill>
              <a:srgbClr val="FF40FF"/>
            </a:solidFill>
            <a:miter lim="400000"/>
            <a:headEnd type="triangle"/>
            <a:tailEnd type="triangle"/>
          </a:ln>
        </p:spPr>
        <p:txBody>
          <a:bodyPr lIns="0" tIns="0" rIns="0" bIns="0"/>
          <a:lstStyle/>
          <a:p>
            <a:pPr/>
          </a:p>
        </p:txBody>
      </p:sp>
      <p:pic>
        <p:nvPicPr>
          <p:cNvPr id="428" name="11949839031316979841alcatel_oxo_nicolas_cle_.svg.med.png" descr="11949839031316979841alcatel_oxo_nicolas_cle_.svg.med.png"/>
          <p:cNvPicPr>
            <a:picLocks noChangeAspect="1"/>
          </p:cNvPicPr>
          <p:nvPr/>
        </p:nvPicPr>
        <p:blipFill>
          <a:blip r:embed="rId2">
            <a:extLst/>
          </a:blip>
          <a:stretch>
            <a:fillRect/>
          </a:stretch>
        </p:blipFill>
        <p:spPr>
          <a:xfrm>
            <a:off x="11557000" y="4356100"/>
            <a:ext cx="3810000" cy="1943100"/>
          </a:xfrm>
          <a:prstGeom prst="rect">
            <a:avLst/>
          </a:prstGeom>
          <a:ln w="12700">
            <a:miter lim="400000"/>
          </a:ln>
        </p:spPr>
      </p:pic>
      <p:grpSp>
        <p:nvGrpSpPr>
          <p:cNvPr id="445" name="Group"/>
          <p:cNvGrpSpPr/>
          <p:nvPr/>
        </p:nvGrpSpPr>
        <p:grpSpPr>
          <a:xfrm>
            <a:off x="731837" y="4159125"/>
            <a:ext cx="1130301" cy="812926"/>
            <a:chOff x="0" y="0"/>
            <a:chExt cx="1130300" cy="812925"/>
          </a:xfrm>
        </p:grpSpPr>
        <p:grpSp>
          <p:nvGrpSpPr>
            <p:cNvPr id="443" name="Group"/>
            <p:cNvGrpSpPr/>
            <p:nvPr/>
          </p:nvGrpSpPr>
          <p:grpSpPr>
            <a:xfrm>
              <a:off x="0" y="0"/>
              <a:ext cx="1130301" cy="812926"/>
              <a:chOff x="0" y="0"/>
              <a:chExt cx="1130300" cy="812925"/>
            </a:xfrm>
          </p:grpSpPr>
          <p:grpSp>
            <p:nvGrpSpPr>
              <p:cNvPr id="441" name="Group"/>
              <p:cNvGrpSpPr/>
              <p:nvPr/>
            </p:nvGrpSpPr>
            <p:grpSpPr>
              <a:xfrm>
                <a:off x="0" y="0"/>
                <a:ext cx="1130301" cy="812926"/>
                <a:chOff x="0" y="0"/>
                <a:chExt cx="1130300" cy="812925"/>
              </a:xfrm>
            </p:grpSpPr>
            <p:grpSp>
              <p:nvGrpSpPr>
                <p:cNvPr id="431" name="Group"/>
                <p:cNvGrpSpPr/>
                <p:nvPr/>
              </p:nvGrpSpPr>
              <p:grpSpPr>
                <a:xfrm>
                  <a:off x="154551" y="0"/>
                  <a:ext cx="823505" cy="519264"/>
                  <a:chOff x="0" y="0"/>
                  <a:chExt cx="823504" cy="519263"/>
                </a:xfrm>
              </p:grpSpPr>
              <p:sp>
                <p:nvSpPr>
                  <p:cNvPr id="429" name="Rectangle"/>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430" name="Rounded Rectangle"/>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grpSp>
              <p:nvGrpSpPr>
                <p:cNvPr id="438" name="Group"/>
                <p:cNvGrpSpPr/>
                <p:nvPr/>
              </p:nvGrpSpPr>
              <p:grpSpPr>
                <a:xfrm>
                  <a:off x="0" y="676806"/>
                  <a:ext cx="1130301" cy="136120"/>
                  <a:chOff x="0" y="0"/>
                  <a:chExt cx="1130300" cy="136118"/>
                </a:xfrm>
              </p:grpSpPr>
              <p:sp>
                <p:nvSpPr>
                  <p:cNvPr id="432" name="Line"/>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433" name="Line"/>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434" name="Line"/>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435" name="Line"/>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436" name="Line"/>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437" name="Line"/>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grpSp>
            <p:sp>
              <p:nvSpPr>
                <p:cNvPr id="439" name="Rectangle"/>
                <p:cNvSpPr/>
                <p:nvPr/>
              </p:nvSpPr>
              <p:spPr>
                <a:xfrm>
                  <a:off x="156857" y="535648"/>
                  <a:ext cx="822353" cy="133598"/>
                </a:xfrm>
                <a:prstGeom prst="rect">
                  <a:avLst/>
                </a:prstGeom>
                <a:no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440" name="Line"/>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a:p>
              </p:txBody>
            </p:sp>
          </p:grpSp>
          <p:sp>
            <p:nvSpPr>
              <p:cNvPr id="442" name="Rectangle"/>
              <p:cNvSpPr/>
              <p:nvPr/>
            </p:nvSpPr>
            <p:spPr>
              <a:xfrm flipH="1" rot="10800000">
                <a:off x="208759" y="578499"/>
                <a:ext cx="88810" cy="13865"/>
              </a:xfrm>
              <a:prstGeom prst="rect">
                <a:avLst/>
              </a:prstGeom>
              <a:solidFill>
                <a:srgbClr val="000000"/>
              </a:solidFill>
              <a:ln w="50800" cap="flat">
                <a:solidFill>
                  <a:srgbClr val="000000"/>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pic>
          <p:nvPicPr>
            <p:cNvPr id="444" name="Snapshot 2008-09-30 11-49-33.jpg" descr="Snapshot 2008-09-30 11-49-33.jpg"/>
            <p:cNvPicPr>
              <a:picLocks noChangeAspect="1"/>
            </p:cNvPicPr>
            <p:nvPr/>
          </p:nvPicPr>
          <p:blipFill>
            <a:blip r:embed="rId3">
              <a:extLst/>
            </a:blip>
            <a:stretch>
              <a:fillRect/>
            </a:stretch>
          </p:blipFill>
          <p:spPr>
            <a:xfrm>
              <a:off x="299975" y="69599"/>
              <a:ext cx="528959" cy="379088"/>
            </a:xfrm>
            <a:prstGeom prst="rect">
              <a:avLst/>
            </a:prstGeom>
            <a:ln w="12700" cap="flat">
              <a:noFill/>
              <a:miter lim="400000"/>
            </a:ln>
            <a:effectLst/>
          </p:spPr>
        </p:pic>
      </p:grpSp>
      <p:grpSp>
        <p:nvGrpSpPr>
          <p:cNvPr id="462" name="Group"/>
          <p:cNvGrpSpPr/>
          <p:nvPr/>
        </p:nvGrpSpPr>
        <p:grpSpPr>
          <a:xfrm>
            <a:off x="731837" y="5606925"/>
            <a:ext cx="1130301" cy="812926"/>
            <a:chOff x="0" y="0"/>
            <a:chExt cx="1130300" cy="812925"/>
          </a:xfrm>
        </p:grpSpPr>
        <p:grpSp>
          <p:nvGrpSpPr>
            <p:cNvPr id="460" name="Group"/>
            <p:cNvGrpSpPr/>
            <p:nvPr/>
          </p:nvGrpSpPr>
          <p:grpSpPr>
            <a:xfrm>
              <a:off x="0" y="0"/>
              <a:ext cx="1130301" cy="812926"/>
              <a:chOff x="0" y="0"/>
              <a:chExt cx="1130300" cy="812925"/>
            </a:xfrm>
          </p:grpSpPr>
          <p:grpSp>
            <p:nvGrpSpPr>
              <p:cNvPr id="458" name="Group"/>
              <p:cNvGrpSpPr/>
              <p:nvPr/>
            </p:nvGrpSpPr>
            <p:grpSpPr>
              <a:xfrm>
                <a:off x="0" y="0"/>
                <a:ext cx="1130301" cy="812926"/>
                <a:chOff x="0" y="0"/>
                <a:chExt cx="1130300" cy="812925"/>
              </a:xfrm>
            </p:grpSpPr>
            <p:grpSp>
              <p:nvGrpSpPr>
                <p:cNvPr id="448" name="Group"/>
                <p:cNvGrpSpPr/>
                <p:nvPr/>
              </p:nvGrpSpPr>
              <p:grpSpPr>
                <a:xfrm>
                  <a:off x="154551" y="0"/>
                  <a:ext cx="823505" cy="519264"/>
                  <a:chOff x="0" y="0"/>
                  <a:chExt cx="823504" cy="519263"/>
                </a:xfrm>
              </p:grpSpPr>
              <p:sp>
                <p:nvSpPr>
                  <p:cNvPr id="446" name="Rectangle"/>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447" name="Rounded Rectangle"/>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grpSp>
              <p:nvGrpSpPr>
                <p:cNvPr id="455" name="Group"/>
                <p:cNvGrpSpPr/>
                <p:nvPr/>
              </p:nvGrpSpPr>
              <p:grpSpPr>
                <a:xfrm>
                  <a:off x="0" y="676806"/>
                  <a:ext cx="1130301" cy="136120"/>
                  <a:chOff x="0" y="0"/>
                  <a:chExt cx="1130300" cy="136118"/>
                </a:xfrm>
              </p:grpSpPr>
              <p:sp>
                <p:nvSpPr>
                  <p:cNvPr id="449" name="Line"/>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450" name="Line"/>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451" name="Line"/>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452" name="Line"/>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453" name="Line"/>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454" name="Line"/>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grpSp>
            <p:sp>
              <p:nvSpPr>
                <p:cNvPr id="456" name="Rectangle"/>
                <p:cNvSpPr/>
                <p:nvPr/>
              </p:nvSpPr>
              <p:spPr>
                <a:xfrm>
                  <a:off x="156857" y="535648"/>
                  <a:ext cx="822353" cy="133598"/>
                </a:xfrm>
                <a:prstGeom prst="rect">
                  <a:avLst/>
                </a:prstGeom>
                <a:no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457" name="Line"/>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a:p>
              </p:txBody>
            </p:sp>
          </p:grpSp>
          <p:sp>
            <p:nvSpPr>
              <p:cNvPr id="459" name="Rectangle"/>
              <p:cNvSpPr/>
              <p:nvPr/>
            </p:nvSpPr>
            <p:spPr>
              <a:xfrm flipH="1" rot="10800000">
                <a:off x="208759" y="578499"/>
                <a:ext cx="88810" cy="13865"/>
              </a:xfrm>
              <a:prstGeom prst="rect">
                <a:avLst/>
              </a:prstGeom>
              <a:solidFill>
                <a:srgbClr val="000000"/>
              </a:solidFill>
              <a:ln w="50800" cap="flat">
                <a:solidFill>
                  <a:srgbClr val="000000"/>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pic>
          <p:nvPicPr>
            <p:cNvPr id="461" name="Snapshot 2008-09-30 11-49-33.jpg" descr="Snapshot 2008-09-30 11-49-33.jpg"/>
            <p:cNvPicPr>
              <a:picLocks noChangeAspect="1"/>
            </p:cNvPicPr>
            <p:nvPr/>
          </p:nvPicPr>
          <p:blipFill>
            <a:blip r:embed="rId3">
              <a:extLst/>
            </a:blip>
            <a:stretch>
              <a:fillRect/>
            </a:stretch>
          </p:blipFill>
          <p:spPr>
            <a:xfrm>
              <a:off x="299975" y="69599"/>
              <a:ext cx="528959" cy="379088"/>
            </a:xfrm>
            <a:prstGeom prst="rect">
              <a:avLst/>
            </a:prstGeom>
            <a:ln w="12700" cap="flat">
              <a:noFill/>
              <a:miter lim="400000"/>
            </a:ln>
            <a:effectLst/>
          </p:spPr>
        </p:pic>
      </p:grpSp>
      <p:pic>
        <p:nvPicPr>
          <p:cNvPr id="463" name="11949839031316979841alcatel_oxo_nicolas_cle_.svg.med.png" descr="11949839031316979841alcatel_oxo_nicolas_cle_.svg.med.png"/>
          <p:cNvPicPr>
            <a:picLocks noChangeAspect="1"/>
          </p:cNvPicPr>
          <p:nvPr/>
        </p:nvPicPr>
        <p:blipFill>
          <a:blip r:embed="rId2">
            <a:extLst/>
          </a:blip>
          <a:stretch>
            <a:fillRect/>
          </a:stretch>
        </p:blipFill>
        <p:spPr>
          <a:xfrm>
            <a:off x="6286500" y="6045200"/>
            <a:ext cx="3810000" cy="1943100"/>
          </a:xfrm>
          <a:prstGeom prst="rect">
            <a:avLst/>
          </a:prstGeom>
          <a:ln w="12700">
            <a:miter lim="400000"/>
          </a:ln>
        </p:spPr>
      </p:pic>
      <p:sp>
        <p:nvSpPr>
          <p:cNvPr id="464" name="Line"/>
          <p:cNvSpPr/>
          <p:nvPr/>
        </p:nvSpPr>
        <p:spPr>
          <a:xfrm>
            <a:off x="13416826" y="3761611"/>
            <a:ext cx="41156" cy="699626"/>
          </a:xfrm>
          <a:prstGeom prst="line">
            <a:avLst/>
          </a:prstGeom>
          <a:ln w="76200">
            <a:solidFill>
              <a:srgbClr val="FFFB00"/>
            </a:solidFill>
            <a:miter lim="400000"/>
            <a:headEnd type="triangle"/>
            <a:tailEnd type="triangle"/>
          </a:ln>
        </p:spPr>
        <p:txBody>
          <a:bodyPr lIns="0" tIns="0" rIns="0" bIns="0"/>
          <a:lstStyle/>
          <a:p>
            <a:pPr/>
          </a:p>
        </p:txBody>
      </p:sp>
      <p:sp>
        <p:nvSpPr>
          <p:cNvPr id="465" name="Dialup"/>
          <p:cNvSpPr txBox="1"/>
          <p:nvPr/>
        </p:nvSpPr>
        <p:spPr>
          <a:xfrm>
            <a:off x="2599890" y="5702300"/>
            <a:ext cx="130998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Dialup</a:t>
            </a:r>
          </a:p>
        </p:txBody>
      </p:sp>
      <p:sp>
        <p:nvSpPr>
          <p:cNvPr id="466" name="Leased"/>
          <p:cNvSpPr txBox="1"/>
          <p:nvPr/>
        </p:nvSpPr>
        <p:spPr>
          <a:xfrm>
            <a:off x="8520918" y="4254500"/>
            <a:ext cx="138053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Leased</a:t>
            </a:r>
          </a:p>
        </p:txBody>
      </p:sp>
      <p:sp>
        <p:nvSpPr>
          <p:cNvPr id="467" name="http://en.wikipedia.org/wiki/BITNET"/>
          <p:cNvSpPr txBox="1"/>
          <p:nvPr/>
        </p:nvSpPr>
        <p:spPr>
          <a:xfrm>
            <a:off x="340292" y="7023100"/>
            <a:ext cx="5280404" cy="495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46100">
              <a:defRPr sz="2700">
                <a:solidFill>
                  <a:srgbClr val="00F900"/>
                </a:solidFill>
                <a:latin typeface="+mn-lt"/>
                <a:ea typeface="+mn-ea"/>
                <a:cs typeface="+mn-cs"/>
                <a:sym typeface="Gill Sans"/>
              </a:defRPr>
            </a:pPr>
            <a:r>
              <a:t> </a:t>
            </a:r>
            <a:r>
              <a:rPr u="sng">
                <a:hlinkClick r:id="rId4" invalidUrl="" action="" tgtFrame="" tooltip="" history="1" highlightClick="0" endSnd="0"/>
              </a:rPr>
              <a:t>http://en.wikipedia.org/wiki/BITNET</a:t>
            </a:r>
            <a:r>
              <a:t> </a:t>
            </a:r>
          </a:p>
        </p:txBody>
      </p:sp>
      <p:sp>
        <p:nvSpPr>
          <p:cNvPr id="468" name="Clipart: http://www.clker.com/search/networksym/1"/>
          <p:cNvSpPr txBox="1"/>
          <p:nvPr/>
        </p:nvSpPr>
        <p:spPr>
          <a:xfrm>
            <a:off x="84670" y="8229600"/>
            <a:ext cx="6764860"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46100">
              <a:defRPr sz="2600">
                <a:solidFill>
                  <a:srgbClr val="FFFFFF"/>
                </a:solidFill>
                <a:latin typeface="+mn-lt"/>
                <a:ea typeface="+mn-ea"/>
                <a:cs typeface="+mn-cs"/>
                <a:sym typeface="Gill Sans"/>
              </a:defRPr>
            </a:pPr>
            <a:r>
              <a:t>Clipart: </a:t>
            </a:r>
            <a:r>
              <a:rPr sz="2500" u="sng">
                <a:hlinkClick r:id="rId5" invalidUrl="" action="" tgtFrame="" tooltip="" history="1" highlightClick="0" endSnd="0"/>
              </a:rPr>
              <a:t>http://www.clker.com/search/networksym/1</a:t>
            </a:r>
          </a:p>
        </p:txBody>
      </p:sp>
      <p:sp>
        <p:nvSpPr>
          <p:cNvPr id="469" name="Circle"/>
          <p:cNvSpPr/>
          <p:nvPr/>
        </p:nvSpPr>
        <p:spPr>
          <a:xfrm>
            <a:off x="6577274" y="2978150"/>
            <a:ext cx="571501" cy="571500"/>
          </a:xfrm>
          <a:prstGeom prst="ellipse">
            <a:avLst/>
          </a:prstGeom>
          <a:solidFill>
            <a:srgbClr val="FF9300"/>
          </a:solidFill>
          <a:ln w="25400">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470" name="Circle"/>
          <p:cNvSpPr/>
          <p:nvPr/>
        </p:nvSpPr>
        <p:spPr>
          <a:xfrm>
            <a:off x="5988050" y="3028950"/>
            <a:ext cx="495300" cy="495300"/>
          </a:xfrm>
          <a:prstGeom prst="ellipse">
            <a:avLst/>
          </a:prstGeom>
          <a:solidFill>
            <a:srgbClr val="00F900"/>
          </a:solidFill>
          <a:ln w="25400">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471" name="Oval"/>
          <p:cNvSpPr/>
          <p:nvPr/>
        </p:nvSpPr>
        <p:spPr>
          <a:xfrm>
            <a:off x="11823700" y="3035300"/>
            <a:ext cx="342900" cy="368300"/>
          </a:xfrm>
          <a:prstGeom prst="ellipse">
            <a:avLst/>
          </a:prstGeom>
          <a:solidFill>
            <a:srgbClr val="FF40FF"/>
          </a:solidFill>
          <a:ln w="25400">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472" name="Circle"/>
          <p:cNvSpPr/>
          <p:nvPr/>
        </p:nvSpPr>
        <p:spPr>
          <a:xfrm>
            <a:off x="7213600" y="2768600"/>
            <a:ext cx="863600" cy="863600"/>
          </a:xfrm>
          <a:prstGeom prst="ellipse">
            <a:avLst/>
          </a:prstGeom>
          <a:solidFill>
            <a:srgbClr val="FF40FF"/>
          </a:solidFill>
          <a:ln w="25400">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473" name="Circle"/>
          <p:cNvSpPr/>
          <p:nvPr/>
        </p:nvSpPr>
        <p:spPr>
          <a:xfrm>
            <a:off x="6604000" y="2978150"/>
            <a:ext cx="571500" cy="571500"/>
          </a:xfrm>
          <a:prstGeom prst="ellipse">
            <a:avLst/>
          </a:prstGeom>
          <a:solidFill>
            <a:srgbClr val="FF9300"/>
          </a:solidFill>
          <a:ln w="25400">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474" name="Circle"/>
          <p:cNvSpPr/>
          <p:nvPr/>
        </p:nvSpPr>
        <p:spPr>
          <a:xfrm>
            <a:off x="5981700" y="3022600"/>
            <a:ext cx="495300" cy="495300"/>
          </a:xfrm>
          <a:prstGeom prst="ellipse">
            <a:avLst/>
          </a:prstGeom>
          <a:solidFill>
            <a:srgbClr val="00F900"/>
          </a:solidFill>
          <a:ln w="25400">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475" name="Circle"/>
          <p:cNvSpPr/>
          <p:nvPr/>
        </p:nvSpPr>
        <p:spPr>
          <a:xfrm>
            <a:off x="13004800" y="2882900"/>
            <a:ext cx="863600" cy="863600"/>
          </a:xfrm>
          <a:prstGeom prst="ellipse">
            <a:avLst/>
          </a:prstGeom>
          <a:solidFill>
            <a:srgbClr val="FF40FF"/>
          </a:solidFill>
          <a:ln w="25400">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476" name="Line"/>
          <p:cNvSpPr/>
          <p:nvPr/>
        </p:nvSpPr>
        <p:spPr>
          <a:xfrm flipV="1">
            <a:off x="10305143" y="5741042"/>
            <a:ext cx="1156367" cy="811122"/>
          </a:xfrm>
          <a:prstGeom prst="line">
            <a:avLst/>
          </a:prstGeom>
          <a:ln w="76200">
            <a:solidFill>
              <a:srgbClr val="FFFB00"/>
            </a:solidFill>
            <a:miter lim="400000"/>
            <a:headEnd type="triangle"/>
            <a:tailEnd type="triangle"/>
          </a:ln>
        </p:spPr>
        <p:txBody>
          <a:bodyPr lIns="0" tIns="0" rIns="0" bIns="0"/>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471"/>
                                        </p:tgtEl>
                                        <p:attrNameLst>
                                          <p:attrName>style.visibility</p:attrName>
                                        </p:attrNameLst>
                                      </p:cBhvr>
                                      <p:to>
                                        <p:strVal val="visible"/>
                                      </p:to>
                                    </p:set>
                                  </p:childTnLst>
                                </p:cTn>
                              </p:par>
                            </p:childTnLst>
                          </p:cTn>
                        </p:par>
                        <p:par>
                          <p:cTn id="7" fill="hold">
                            <p:stCondLst>
                              <p:cond delay="0"/>
                            </p:stCondLst>
                            <p:childTnLst>
                              <p:par>
                                <p:cTn id="8" presetClass="emph" nodeType="afterEffect" presetSubtype="0" presetID="6" grpId="2" accel="50000" decel="50000" fill="hold">
                                  <p:stCondLst>
                                    <p:cond delay="0"/>
                                  </p:stCondLst>
                                  <p:childTnLst>
                                    <p:animScale>
                                      <p:cBhvr>
                                        <p:cTn id="9" dur="8000" fill="hold"/>
                                        <p:tgtEl>
                                          <p:spTgt spid="471"/>
                                        </p:tgtEl>
                                      </p:cBhvr>
                                      <p:by x="200000" y="200000"/>
                                    </p:animScale>
                                  </p:childTnLst>
                                </p:cTn>
                              </p:par>
                            </p:childTnLst>
                          </p:cTn>
                        </p:par>
                        <p:par>
                          <p:cTn id="10" fill="hold">
                            <p:stCondLst>
                              <p:cond delay="0"/>
                            </p:stCondLst>
                            <p:childTnLst>
                              <p:par>
                                <p:cTn id="11" presetClass="emph" nodeType="withEffect" presetSubtype="0" presetID="6" grpId="3" accel="50000" decel="50000" fill="hold">
                                  <p:stCondLst>
                                    <p:cond delay="0"/>
                                  </p:stCondLst>
                                  <p:childTnLst>
                                    <p:animScale>
                                      <p:cBhvr>
                                        <p:cTn id="12" dur="8000" fill="hold"/>
                                        <p:tgtEl>
                                          <p:spTgt spid="472"/>
                                        </p:tgtEl>
                                      </p:cBhvr>
                                      <p:by x="8840" y="8840"/>
                                    </p:animScale>
                                  </p:childTnLst>
                                </p:cTn>
                              </p:par>
                            </p:childTnLst>
                          </p:cTn>
                        </p:par>
                        <p:par>
                          <p:cTn id="13" fill="hold">
                            <p:stCondLst>
                              <p:cond delay="8000"/>
                            </p:stCondLst>
                            <p:childTnLst>
                              <p:par>
                                <p:cTn id="14" presetClass="entr" nodeType="afterEffect" presetSubtype="0" presetID="1" grpId="4" fill="hold">
                                  <p:stCondLst>
                                    <p:cond delay="0"/>
                                  </p:stCondLst>
                                  <p:iterate type="el" backwards="0">
                                    <p:tmAbs val="0"/>
                                  </p:iterate>
                                  <p:childTnLst>
                                    <p:set>
                                      <p:cBhvr>
                                        <p:cTn id="15" fill="hold"/>
                                        <p:tgtEl>
                                          <p:spTgt spid="475"/>
                                        </p:tgtEl>
                                        <p:attrNameLst>
                                          <p:attrName>style.visibility</p:attrName>
                                        </p:attrNameLst>
                                      </p:cBhvr>
                                      <p:to>
                                        <p:strVal val="visible"/>
                                      </p:to>
                                    </p:set>
                                  </p:childTnLst>
                                </p:cTn>
                              </p:par>
                            </p:childTnLst>
                          </p:cTn>
                        </p:par>
                        <p:par>
                          <p:cTn id="16" fill="hold">
                            <p:stCondLst>
                              <p:cond delay="8000"/>
                            </p:stCondLst>
                            <p:childTnLst>
                              <p:par>
                                <p:cTn id="17" presetClass="exit" nodeType="afterEffect" presetSubtype="0" presetID="1" grpId="5" fill="hold">
                                  <p:stCondLst>
                                    <p:cond delay="0"/>
                                  </p:stCondLst>
                                  <p:iterate type="el" backwards="0">
                                    <p:tmAbs val="0"/>
                                  </p:iterate>
                                  <p:childTnLst>
                                    <p:set>
                                      <p:cBhvr>
                                        <p:cTn id="18" fill="hold">
                                          <p:stCondLst>
                                            <p:cond delay="0"/>
                                          </p:stCondLst>
                                        </p:cTn>
                                        <p:tgtEl>
                                          <p:spTgt spid="471"/>
                                        </p:tgtEl>
                                        <p:attrNameLst>
                                          <p:attrName>style.visibility</p:attrName>
                                        </p:attrNameLst>
                                      </p:cBhvr>
                                      <p:to>
                                        <p:strVal val="hidden"/>
                                      </p:to>
                                    </p:set>
                                  </p:childTnLst>
                                </p:cTn>
                              </p:par>
                            </p:childTnLst>
                          </p:cTn>
                        </p:par>
                        <p:par>
                          <p:cTn id="19" fill="hold">
                            <p:stCondLst>
                              <p:cond delay="8000"/>
                            </p:stCondLst>
                            <p:childTnLst>
                              <p:par>
                                <p:cTn id="20" presetClass="exit" nodeType="afterEffect" presetSubtype="0" presetID="1" grpId="6" fill="hold">
                                  <p:stCondLst>
                                    <p:cond delay="0"/>
                                  </p:stCondLst>
                                  <p:iterate type="el" backwards="0">
                                    <p:tmAbs val="0"/>
                                  </p:iterate>
                                  <p:childTnLst>
                                    <p:set>
                                      <p:cBhvr>
                                        <p:cTn id="21" fill="hold">
                                          <p:stCondLst>
                                            <p:cond delay="0"/>
                                          </p:stCondLst>
                                        </p:cTn>
                                        <p:tgtEl>
                                          <p:spTgt spid="47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71" grpId="2"/>
      <p:bldP build="whole" bldLvl="1" animBg="1" rev="0" advAuto="0" spid="472" grpId="3"/>
      <p:bldP build="whole" bldLvl="1" animBg="1" rev="0" advAuto="0" spid="471" grpId="5"/>
      <p:bldP build="whole" bldLvl="1" animBg="1" rev="0" advAuto="0" spid="475" grpId="4"/>
      <p:bldP build="whole" bldLvl="1" animBg="1" rev="0" advAuto="0" spid="472" grpId="6"/>
      <p:bldP build="whole" bldLvl="1" animBg="1" rev="0" advAuto="0" spid="471" grpId="1"/>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8" name="Store and Forward Networking"/>
          <p:cNvSpPr txBox="1"/>
          <p:nvPr>
            <p:ph type="title"/>
          </p:nvPr>
        </p:nvSpPr>
        <p:spPr>
          <a:prstGeom prst="rect">
            <a:avLst/>
          </a:prstGeom>
        </p:spPr>
        <p:txBody>
          <a:bodyPr/>
          <a:lstStyle>
            <a:lvl1pPr>
              <a:defRPr>
                <a:solidFill>
                  <a:srgbClr val="FFFB00"/>
                </a:solidFill>
              </a:defRPr>
            </a:lvl1pPr>
          </a:lstStyle>
          <a:p>
            <a:pPr/>
            <a:r>
              <a:t>Store and Forward Networking</a:t>
            </a:r>
          </a:p>
        </p:txBody>
      </p:sp>
      <p:pic>
        <p:nvPicPr>
          <p:cNvPr id="479" name="11949839031316979841alcatel_oxo_nicolas_cle_.svg.med.png" descr="11949839031316979841alcatel_oxo_nicolas_cle_.svg.med.png"/>
          <p:cNvPicPr>
            <a:picLocks noChangeAspect="1"/>
          </p:cNvPicPr>
          <p:nvPr/>
        </p:nvPicPr>
        <p:blipFill>
          <a:blip r:embed="rId2">
            <a:extLst/>
          </a:blip>
          <a:stretch>
            <a:fillRect/>
          </a:stretch>
        </p:blipFill>
        <p:spPr>
          <a:xfrm>
            <a:off x="4216400" y="2489200"/>
            <a:ext cx="3810000" cy="1943100"/>
          </a:xfrm>
          <a:prstGeom prst="rect">
            <a:avLst/>
          </a:prstGeom>
          <a:ln w="12700">
            <a:miter lim="400000"/>
          </a:ln>
        </p:spPr>
      </p:pic>
      <p:sp>
        <p:nvSpPr>
          <p:cNvPr id="480" name="Line"/>
          <p:cNvSpPr/>
          <p:nvPr/>
        </p:nvSpPr>
        <p:spPr>
          <a:xfrm flipH="1" flipV="1">
            <a:off x="1995185" y="3169855"/>
            <a:ext cx="2099681" cy="184231"/>
          </a:xfrm>
          <a:prstGeom prst="line">
            <a:avLst/>
          </a:prstGeom>
          <a:ln w="76200">
            <a:solidFill>
              <a:srgbClr val="FFFB00"/>
            </a:solidFill>
            <a:miter lim="400000"/>
            <a:headEnd type="triangle"/>
          </a:ln>
        </p:spPr>
        <p:txBody>
          <a:bodyPr lIns="0" tIns="0" rIns="0" bIns="0"/>
          <a:lstStyle/>
          <a:p>
            <a:pPr/>
          </a:p>
        </p:txBody>
      </p:sp>
      <p:sp>
        <p:nvSpPr>
          <p:cNvPr id="481" name="Line"/>
          <p:cNvSpPr/>
          <p:nvPr/>
        </p:nvSpPr>
        <p:spPr>
          <a:xfrm flipH="1">
            <a:off x="1995989" y="3784760"/>
            <a:ext cx="1984898" cy="659919"/>
          </a:xfrm>
          <a:prstGeom prst="line">
            <a:avLst/>
          </a:prstGeom>
          <a:ln w="76200">
            <a:solidFill>
              <a:srgbClr val="FFFB00"/>
            </a:solidFill>
            <a:miter lim="400000"/>
            <a:headEnd type="triangle"/>
          </a:ln>
        </p:spPr>
        <p:txBody>
          <a:bodyPr lIns="0" tIns="0" rIns="0" bIns="0"/>
          <a:lstStyle/>
          <a:p>
            <a:pPr/>
          </a:p>
        </p:txBody>
      </p:sp>
      <p:grpSp>
        <p:nvGrpSpPr>
          <p:cNvPr id="498" name="Group"/>
          <p:cNvGrpSpPr/>
          <p:nvPr/>
        </p:nvGrpSpPr>
        <p:grpSpPr>
          <a:xfrm>
            <a:off x="731837" y="2673225"/>
            <a:ext cx="1130301" cy="812926"/>
            <a:chOff x="0" y="0"/>
            <a:chExt cx="1130300" cy="812925"/>
          </a:xfrm>
        </p:grpSpPr>
        <p:grpSp>
          <p:nvGrpSpPr>
            <p:cNvPr id="496" name="Group"/>
            <p:cNvGrpSpPr/>
            <p:nvPr/>
          </p:nvGrpSpPr>
          <p:grpSpPr>
            <a:xfrm>
              <a:off x="0" y="0"/>
              <a:ext cx="1130301" cy="812926"/>
              <a:chOff x="0" y="0"/>
              <a:chExt cx="1130300" cy="812925"/>
            </a:xfrm>
          </p:grpSpPr>
          <p:grpSp>
            <p:nvGrpSpPr>
              <p:cNvPr id="494" name="Group"/>
              <p:cNvGrpSpPr/>
              <p:nvPr/>
            </p:nvGrpSpPr>
            <p:grpSpPr>
              <a:xfrm>
                <a:off x="0" y="0"/>
                <a:ext cx="1130301" cy="812926"/>
                <a:chOff x="0" y="0"/>
                <a:chExt cx="1130300" cy="812925"/>
              </a:xfrm>
            </p:grpSpPr>
            <p:grpSp>
              <p:nvGrpSpPr>
                <p:cNvPr id="484" name="Group"/>
                <p:cNvGrpSpPr/>
                <p:nvPr/>
              </p:nvGrpSpPr>
              <p:grpSpPr>
                <a:xfrm>
                  <a:off x="154551" y="0"/>
                  <a:ext cx="823505" cy="519264"/>
                  <a:chOff x="0" y="0"/>
                  <a:chExt cx="823504" cy="519263"/>
                </a:xfrm>
              </p:grpSpPr>
              <p:sp>
                <p:nvSpPr>
                  <p:cNvPr id="482" name="Rectangle"/>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483" name="Rounded Rectangle"/>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grpSp>
              <p:nvGrpSpPr>
                <p:cNvPr id="491" name="Group"/>
                <p:cNvGrpSpPr/>
                <p:nvPr/>
              </p:nvGrpSpPr>
              <p:grpSpPr>
                <a:xfrm>
                  <a:off x="0" y="676806"/>
                  <a:ext cx="1130301" cy="136120"/>
                  <a:chOff x="0" y="0"/>
                  <a:chExt cx="1130300" cy="136118"/>
                </a:xfrm>
              </p:grpSpPr>
              <p:sp>
                <p:nvSpPr>
                  <p:cNvPr id="485" name="Line"/>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486" name="Line"/>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487" name="Line"/>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488" name="Line"/>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489" name="Line"/>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490" name="Line"/>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grpSp>
            <p:sp>
              <p:nvSpPr>
                <p:cNvPr id="492" name="Rectangle"/>
                <p:cNvSpPr/>
                <p:nvPr/>
              </p:nvSpPr>
              <p:spPr>
                <a:xfrm>
                  <a:off x="156857" y="535648"/>
                  <a:ext cx="822353" cy="133598"/>
                </a:xfrm>
                <a:prstGeom prst="rect">
                  <a:avLst/>
                </a:prstGeom>
                <a:no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493" name="Line"/>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a:p>
              </p:txBody>
            </p:sp>
          </p:grpSp>
          <p:sp>
            <p:nvSpPr>
              <p:cNvPr id="495" name="Rectangle"/>
              <p:cNvSpPr/>
              <p:nvPr/>
            </p:nvSpPr>
            <p:spPr>
              <a:xfrm flipH="1" rot="10800000">
                <a:off x="208759" y="578499"/>
                <a:ext cx="88810" cy="13865"/>
              </a:xfrm>
              <a:prstGeom prst="rect">
                <a:avLst/>
              </a:prstGeom>
              <a:solidFill>
                <a:srgbClr val="000000"/>
              </a:solidFill>
              <a:ln w="50800" cap="flat">
                <a:solidFill>
                  <a:srgbClr val="000000"/>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pic>
          <p:nvPicPr>
            <p:cNvPr id="497" name="Snapshot 2008-09-30 11-49-33.jpg" descr="Snapshot 2008-09-30 11-49-33.jpg"/>
            <p:cNvPicPr>
              <a:picLocks noChangeAspect="1"/>
            </p:cNvPicPr>
            <p:nvPr/>
          </p:nvPicPr>
          <p:blipFill>
            <a:blip r:embed="rId3">
              <a:extLst/>
            </a:blip>
            <a:stretch>
              <a:fillRect/>
            </a:stretch>
          </p:blipFill>
          <p:spPr>
            <a:xfrm>
              <a:off x="299975" y="69599"/>
              <a:ext cx="528959" cy="379088"/>
            </a:xfrm>
            <a:prstGeom prst="rect">
              <a:avLst/>
            </a:prstGeom>
            <a:ln w="12700" cap="flat">
              <a:noFill/>
              <a:miter lim="400000"/>
            </a:ln>
            <a:effectLst/>
          </p:spPr>
        </p:pic>
      </p:grpSp>
      <p:sp>
        <p:nvSpPr>
          <p:cNvPr id="499" name="Line"/>
          <p:cNvSpPr/>
          <p:nvPr/>
        </p:nvSpPr>
        <p:spPr>
          <a:xfrm flipH="1">
            <a:off x="2098875" y="4400469"/>
            <a:ext cx="2040682" cy="1299420"/>
          </a:xfrm>
          <a:prstGeom prst="line">
            <a:avLst/>
          </a:prstGeom>
          <a:ln w="76200">
            <a:solidFill>
              <a:srgbClr val="FFFB00"/>
            </a:solidFill>
            <a:miter lim="400000"/>
            <a:headEnd type="triangle"/>
          </a:ln>
        </p:spPr>
        <p:txBody>
          <a:bodyPr lIns="0" tIns="0" rIns="0" bIns="0"/>
          <a:lstStyle/>
          <a:p>
            <a:pPr/>
          </a:p>
        </p:txBody>
      </p:sp>
      <p:pic>
        <p:nvPicPr>
          <p:cNvPr id="500" name="11949839031316979841alcatel_oxo_nicolas_cle_.svg.med.png" descr="11949839031316979841alcatel_oxo_nicolas_cle_.svg.med.png"/>
          <p:cNvPicPr>
            <a:picLocks noChangeAspect="1"/>
          </p:cNvPicPr>
          <p:nvPr/>
        </p:nvPicPr>
        <p:blipFill>
          <a:blip r:embed="rId2">
            <a:extLst/>
          </a:blip>
          <a:stretch>
            <a:fillRect/>
          </a:stretch>
        </p:blipFill>
        <p:spPr>
          <a:xfrm>
            <a:off x="11798300" y="2108200"/>
            <a:ext cx="3810000" cy="1943100"/>
          </a:xfrm>
          <a:prstGeom prst="rect">
            <a:avLst/>
          </a:prstGeom>
          <a:ln w="12700">
            <a:miter lim="400000"/>
          </a:ln>
        </p:spPr>
      </p:pic>
      <p:sp>
        <p:nvSpPr>
          <p:cNvPr id="501" name="Line"/>
          <p:cNvSpPr/>
          <p:nvPr/>
        </p:nvSpPr>
        <p:spPr>
          <a:xfrm>
            <a:off x="8128000" y="3189468"/>
            <a:ext cx="3570790" cy="25883"/>
          </a:xfrm>
          <a:prstGeom prst="line">
            <a:avLst/>
          </a:prstGeom>
          <a:ln w="76200">
            <a:solidFill>
              <a:srgbClr val="FF9300"/>
            </a:solidFill>
            <a:miter lim="400000"/>
            <a:headEnd type="triangle"/>
            <a:tailEnd type="triangle"/>
          </a:ln>
        </p:spPr>
        <p:txBody>
          <a:bodyPr lIns="0" tIns="0" rIns="0" bIns="0"/>
          <a:lstStyle/>
          <a:p>
            <a:pPr/>
          </a:p>
        </p:txBody>
      </p:sp>
      <p:pic>
        <p:nvPicPr>
          <p:cNvPr id="502" name="11949839031316979841alcatel_oxo_nicolas_cle_.svg.med.png" descr="11949839031316979841alcatel_oxo_nicolas_cle_.svg.med.png"/>
          <p:cNvPicPr>
            <a:picLocks noChangeAspect="1"/>
          </p:cNvPicPr>
          <p:nvPr/>
        </p:nvPicPr>
        <p:blipFill>
          <a:blip r:embed="rId2">
            <a:extLst/>
          </a:blip>
          <a:stretch>
            <a:fillRect/>
          </a:stretch>
        </p:blipFill>
        <p:spPr>
          <a:xfrm>
            <a:off x="11557000" y="4356100"/>
            <a:ext cx="3810000" cy="1943100"/>
          </a:xfrm>
          <a:prstGeom prst="rect">
            <a:avLst/>
          </a:prstGeom>
          <a:ln w="12700">
            <a:miter lim="400000"/>
          </a:ln>
        </p:spPr>
      </p:pic>
      <p:grpSp>
        <p:nvGrpSpPr>
          <p:cNvPr id="519" name="Group"/>
          <p:cNvGrpSpPr/>
          <p:nvPr/>
        </p:nvGrpSpPr>
        <p:grpSpPr>
          <a:xfrm>
            <a:off x="731837" y="4159125"/>
            <a:ext cx="1130301" cy="812926"/>
            <a:chOff x="0" y="0"/>
            <a:chExt cx="1130300" cy="812925"/>
          </a:xfrm>
        </p:grpSpPr>
        <p:grpSp>
          <p:nvGrpSpPr>
            <p:cNvPr id="517" name="Group"/>
            <p:cNvGrpSpPr/>
            <p:nvPr/>
          </p:nvGrpSpPr>
          <p:grpSpPr>
            <a:xfrm>
              <a:off x="0" y="0"/>
              <a:ext cx="1130301" cy="812926"/>
              <a:chOff x="0" y="0"/>
              <a:chExt cx="1130300" cy="812925"/>
            </a:xfrm>
          </p:grpSpPr>
          <p:grpSp>
            <p:nvGrpSpPr>
              <p:cNvPr id="515" name="Group"/>
              <p:cNvGrpSpPr/>
              <p:nvPr/>
            </p:nvGrpSpPr>
            <p:grpSpPr>
              <a:xfrm>
                <a:off x="0" y="0"/>
                <a:ext cx="1130301" cy="812926"/>
                <a:chOff x="0" y="0"/>
                <a:chExt cx="1130300" cy="812925"/>
              </a:xfrm>
            </p:grpSpPr>
            <p:grpSp>
              <p:nvGrpSpPr>
                <p:cNvPr id="505" name="Group"/>
                <p:cNvGrpSpPr/>
                <p:nvPr/>
              </p:nvGrpSpPr>
              <p:grpSpPr>
                <a:xfrm>
                  <a:off x="154551" y="0"/>
                  <a:ext cx="823505" cy="519264"/>
                  <a:chOff x="0" y="0"/>
                  <a:chExt cx="823504" cy="519263"/>
                </a:xfrm>
              </p:grpSpPr>
              <p:sp>
                <p:nvSpPr>
                  <p:cNvPr id="503" name="Rectangle"/>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504" name="Rounded Rectangle"/>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grpSp>
              <p:nvGrpSpPr>
                <p:cNvPr id="512" name="Group"/>
                <p:cNvGrpSpPr/>
                <p:nvPr/>
              </p:nvGrpSpPr>
              <p:grpSpPr>
                <a:xfrm>
                  <a:off x="0" y="676806"/>
                  <a:ext cx="1130301" cy="136120"/>
                  <a:chOff x="0" y="0"/>
                  <a:chExt cx="1130300" cy="136118"/>
                </a:xfrm>
              </p:grpSpPr>
              <p:sp>
                <p:nvSpPr>
                  <p:cNvPr id="506" name="Line"/>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507" name="Line"/>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508" name="Line"/>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509" name="Line"/>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510" name="Line"/>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511" name="Line"/>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grpSp>
            <p:sp>
              <p:nvSpPr>
                <p:cNvPr id="513" name="Rectangle"/>
                <p:cNvSpPr/>
                <p:nvPr/>
              </p:nvSpPr>
              <p:spPr>
                <a:xfrm>
                  <a:off x="156857" y="535648"/>
                  <a:ext cx="822353" cy="133598"/>
                </a:xfrm>
                <a:prstGeom prst="rect">
                  <a:avLst/>
                </a:prstGeom>
                <a:no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514" name="Line"/>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a:p>
              </p:txBody>
            </p:sp>
          </p:grpSp>
          <p:sp>
            <p:nvSpPr>
              <p:cNvPr id="516" name="Rectangle"/>
              <p:cNvSpPr/>
              <p:nvPr/>
            </p:nvSpPr>
            <p:spPr>
              <a:xfrm flipH="1" rot="10800000">
                <a:off x="208759" y="578499"/>
                <a:ext cx="88810" cy="13865"/>
              </a:xfrm>
              <a:prstGeom prst="rect">
                <a:avLst/>
              </a:prstGeom>
              <a:solidFill>
                <a:srgbClr val="000000"/>
              </a:solidFill>
              <a:ln w="50800" cap="flat">
                <a:solidFill>
                  <a:srgbClr val="000000"/>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pic>
          <p:nvPicPr>
            <p:cNvPr id="518" name="Snapshot 2008-09-30 11-49-33.jpg" descr="Snapshot 2008-09-30 11-49-33.jpg"/>
            <p:cNvPicPr>
              <a:picLocks noChangeAspect="1"/>
            </p:cNvPicPr>
            <p:nvPr/>
          </p:nvPicPr>
          <p:blipFill>
            <a:blip r:embed="rId3">
              <a:extLst/>
            </a:blip>
            <a:stretch>
              <a:fillRect/>
            </a:stretch>
          </p:blipFill>
          <p:spPr>
            <a:xfrm>
              <a:off x="299975" y="69599"/>
              <a:ext cx="528959" cy="379088"/>
            </a:xfrm>
            <a:prstGeom prst="rect">
              <a:avLst/>
            </a:prstGeom>
            <a:ln w="12700" cap="flat">
              <a:noFill/>
              <a:miter lim="400000"/>
            </a:ln>
            <a:effectLst/>
          </p:spPr>
        </p:pic>
      </p:grpSp>
      <p:grpSp>
        <p:nvGrpSpPr>
          <p:cNvPr id="536" name="Group"/>
          <p:cNvGrpSpPr/>
          <p:nvPr/>
        </p:nvGrpSpPr>
        <p:grpSpPr>
          <a:xfrm>
            <a:off x="731837" y="5606925"/>
            <a:ext cx="1130301" cy="812926"/>
            <a:chOff x="0" y="0"/>
            <a:chExt cx="1130300" cy="812925"/>
          </a:xfrm>
        </p:grpSpPr>
        <p:grpSp>
          <p:nvGrpSpPr>
            <p:cNvPr id="534" name="Group"/>
            <p:cNvGrpSpPr/>
            <p:nvPr/>
          </p:nvGrpSpPr>
          <p:grpSpPr>
            <a:xfrm>
              <a:off x="0" y="0"/>
              <a:ext cx="1130301" cy="812926"/>
              <a:chOff x="0" y="0"/>
              <a:chExt cx="1130300" cy="812925"/>
            </a:xfrm>
          </p:grpSpPr>
          <p:grpSp>
            <p:nvGrpSpPr>
              <p:cNvPr id="532" name="Group"/>
              <p:cNvGrpSpPr/>
              <p:nvPr/>
            </p:nvGrpSpPr>
            <p:grpSpPr>
              <a:xfrm>
                <a:off x="0" y="0"/>
                <a:ext cx="1130301" cy="812926"/>
                <a:chOff x="0" y="0"/>
                <a:chExt cx="1130300" cy="812925"/>
              </a:xfrm>
            </p:grpSpPr>
            <p:grpSp>
              <p:nvGrpSpPr>
                <p:cNvPr id="522" name="Group"/>
                <p:cNvGrpSpPr/>
                <p:nvPr/>
              </p:nvGrpSpPr>
              <p:grpSpPr>
                <a:xfrm>
                  <a:off x="154551" y="0"/>
                  <a:ext cx="823505" cy="519264"/>
                  <a:chOff x="0" y="0"/>
                  <a:chExt cx="823504" cy="519263"/>
                </a:xfrm>
              </p:grpSpPr>
              <p:sp>
                <p:nvSpPr>
                  <p:cNvPr id="520" name="Rectangle"/>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521" name="Rounded Rectangle"/>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grpSp>
              <p:nvGrpSpPr>
                <p:cNvPr id="529" name="Group"/>
                <p:cNvGrpSpPr/>
                <p:nvPr/>
              </p:nvGrpSpPr>
              <p:grpSpPr>
                <a:xfrm>
                  <a:off x="0" y="676806"/>
                  <a:ext cx="1130301" cy="136120"/>
                  <a:chOff x="0" y="0"/>
                  <a:chExt cx="1130300" cy="136118"/>
                </a:xfrm>
              </p:grpSpPr>
              <p:sp>
                <p:nvSpPr>
                  <p:cNvPr id="523" name="Line"/>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524" name="Line"/>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525" name="Line"/>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526" name="Line"/>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527" name="Line"/>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528" name="Line"/>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grpSp>
            <p:sp>
              <p:nvSpPr>
                <p:cNvPr id="530" name="Rectangle"/>
                <p:cNvSpPr/>
                <p:nvPr/>
              </p:nvSpPr>
              <p:spPr>
                <a:xfrm>
                  <a:off x="156857" y="535648"/>
                  <a:ext cx="822353" cy="133598"/>
                </a:xfrm>
                <a:prstGeom prst="rect">
                  <a:avLst/>
                </a:prstGeom>
                <a:no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531" name="Line"/>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a:p>
              </p:txBody>
            </p:sp>
          </p:grpSp>
          <p:sp>
            <p:nvSpPr>
              <p:cNvPr id="533" name="Rectangle"/>
              <p:cNvSpPr/>
              <p:nvPr/>
            </p:nvSpPr>
            <p:spPr>
              <a:xfrm flipH="1" rot="10800000">
                <a:off x="208759" y="578499"/>
                <a:ext cx="88810" cy="13865"/>
              </a:xfrm>
              <a:prstGeom prst="rect">
                <a:avLst/>
              </a:prstGeom>
              <a:solidFill>
                <a:srgbClr val="000000"/>
              </a:solidFill>
              <a:ln w="50800" cap="flat">
                <a:solidFill>
                  <a:srgbClr val="000000"/>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pic>
          <p:nvPicPr>
            <p:cNvPr id="535" name="Snapshot 2008-09-30 11-49-33.jpg" descr="Snapshot 2008-09-30 11-49-33.jpg"/>
            <p:cNvPicPr>
              <a:picLocks noChangeAspect="1"/>
            </p:cNvPicPr>
            <p:nvPr/>
          </p:nvPicPr>
          <p:blipFill>
            <a:blip r:embed="rId3">
              <a:extLst/>
            </a:blip>
            <a:stretch>
              <a:fillRect/>
            </a:stretch>
          </p:blipFill>
          <p:spPr>
            <a:xfrm>
              <a:off x="299975" y="69599"/>
              <a:ext cx="528959" cy="379088"/>
            </a:xfrm>
            <a:prstGeom prst="rect">
              <a:avLst/>
            </a:prstGeom>
            <a:ln w="12700" cap="flat">
              <a:noFill/>
              <a:miter lim="400000"/>
            </a:ln>
            <a:effectLst/>
          </p:spPr>
        </p:pic>
      </p:grpSp>
      <p:pic>
        <p:nvPicPr>
          <p:cNvPr id="537" name="11949839031316979841alcatel_oxo_nicolas_cle_.svg.med.png" descr="11949839031316979841alcatel_oxo_nicolas_cle_.svg.med.png"/>
          <p:cNvPicPr>
            <a:picLocks noChangeAspect="1"/>
          </p:cNvPicPr>
          <p:nvPr/>
        </p:nvPicPr>
        <p:blipFill>
          <a:blip r:embed="rId2">
            <a:extLst/>
          </a:blip>
          <a:stretch>
            <a:fillRect/>
          </a:stretch>
        </p:blipFill>
        <p:spPr>
          <a:xfrm>
            <a:off x="6286500" y="6045200"/>
            <a:ext cx="3810000" cy="1943100"/>
          </a:xfrm>
          <a:prstGeom prst="rect">
            <a:avLst/>
          </a:prstGeom>
          <a:ln w="12700">
            <a:miter lim="400000"/>
          </a:ln>
        </p:spPr>
      </p:pic>
      <p:sp>
        <p:nvSpPr>
          <p:cNvPr id="538" name="Line"/>
          <p:cNvSpPr/>
          <p:nvPr/>
        </p:nvSpPr>
        <p:spPr>
          <a:xfrm>
            <a:off x="13416826" y="3761611"/>
            <a:ext cx="41156" cy="699626"/>
          </a:xfrm>
          <a:prstGeom prst="line">
            <a:avLst/>
          </a:prstGeom>
          <a:ln w="76200">
            <a:solidFill>
              <a:srgbClr val="FF40FF"/>
            </a:solidFill>
            <a:miter lim="400000"/>
            <a:headEnd type="triangle"/>
            <a:tailEnd type="triangle"/>
          </a:ln>
        </p:spPr>
        <p:txBody>
          <a:bodyPr lIns="0" tIns="0" rIns="0" bIns="0"/>
          <a:lstStyle/>
          <a:p>
            <a:pPr/>
          </a:p>
        </p:txBody>
      </p:sp>
      <p:sp>
        <p:nvSpPr>
          <p:cNvPr id="539" name="Dialup"/>
          <p:cNvSpPr txBox="1"/>
          <p:nvPr/>
        </p:nvSpPr>
        <p:spPr>
          <a:xfrm>
            <a:off x="2599890" y="5702300"/>
            <a:ext cx="130998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Dialup</a:t>
            </a:r>
          </a:p>
        </p:txBody>
      </p:sp>
      <p:sp>
        <p:nvSpPr>
          <p:cNvPr id="540" name="Leased"/>
          <p:cNvSpPr txBox="1"/>
          <p:nvPr/>
        </p:nvSpPr>
        <p:spPr>
          <a:xfrm>
            <a:off x="8520918" y="4254500"/>
            <a:ext cx="138053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Leased</a:t>
            </a:r>
          </a:p>
        </p:txBody>
      </p:sp>
      <p:sp>
        <p:nvSpPr>
          <p:cNvPr id="541" name="http://en.wikipedia.org/wiki/BITNET"/>
          <p:cNvSpPr txBox="1"/>
          <p:nvPr/>
        </p:nvSpPr>
        <p:spPr>
          <a:xfrm>
            <a:off x="340292" y="7023100"/>
            <a:ext cx="5280404" cy="495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46100">
              <a:defRPr sz="2700">
                <a:solidFill>
                  <a:srgbClr val="00F900"/>
                </a:solidFill>
                <a:latin typeface="+mn-lt"/>
                <a:ea typeface="+mn-ea"/>
                <a:cs typeface="+mn-cs"/>
                <a:sym typeface="Gill Sans"/>
              </a:defRPr>
            </a:pPr>
            <a:r>
              <a:t> </a:t>
            </a:r>
            <a:r>
              <a:rPr u="sng">
                <a:hlinkClick r:id="rId4" invalidUrl="" action="" tgtFrame="" tooltip="" history="1" highlightClick="0" endSnd="0"/>
              </a:rPr>
              <a:t>http://en.wikipedia.org/wiki/BITNET</a:t>
            </a:r>
            <a:r>
              <a:t> </a:t>
            </a:r>
          </a:p>
        </p:txBody>
      </p:sp>
      <p:sp>
        <p:nvSpPr>
          <p:cNvPr id="542" name="Clipart: http://www.clker.com/search/networksym/1"/>
          <p:cNvSpPr txBox="1"/>
          <p:nvPr/>
        </p:nvSpPr>
        <p:spPr>
          <a:xfrm>
            <a:off x="84670" y="8229600"/>
            <a:ext cx="6764860"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46100">
              <a:defRPr sz="2600">
                <a:solidFill>
                  <a:srgbClr val="FFFFFF"/>
                </a:solidFill>
                <a:latin typeface="+mn-lt"/>
                <a:ea typeface="+mn-ea"/>
                <a:cs typeface="+mn-cs"/>
                <a:sym typeface="Gill Sans"/>
              </a:defRPr>
            </a:pPr>
            <a:r>
              <a:t>Clipart: </a:t>
            </a:r>
            <a:r>
              <a:rPr sz="2500" u="sng">
                <a:hlinkClick r:id="rId5" invalidUrl="" action="" tgtFrame="" tooltip="" history="1" highlightClick="0" endSnd="0"/>
              </a:rPr>
              <a:t>http://www.clker.com/search/networksym/1</a:t>
            </a:r>
          </a:p>
        </p:txBody>
      </p:sp>
      <p:sp>
        <p:nvSpPr>
          <p:cNvPr id="543" name="Circle"/>
          <p:cNvSpPr/>
          <p:nvPr/>
        </p:nvSpPr>
        <p:spPr>
          <a:xfrm>
            <a:off x="7428174" y="2901950"/>
            <a:ext cx="571501" cy="571500"/>
          </a:xfrm>
          <a:prstGeom prst="ellipse">
            <a:avLst/>
          </a:prstGeom>
          <a:solidFill>
            <a:srgbClr val="FF9300"/>
          </a:solidFill>
          <a:ln w="25400">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544" name="Oval"/>
          <p:cNvSpPr/>
          <p:nvPr/>
        </p:nvSpPr>
        <p:spPr>
          <a:xfrm>
            <a:off x="11823700" y="3035300"/>
            <a:ext cx="342900" cy="368300"/>
          </a:xfrm>
          <a:prstGeom prst="ellipse">
            <a:avLst/>
          </a:prstGeom>
          <a:solidFill>
            <a:srgbClr val="FF9300"/>
          </a:solidFill>
          <a:ln w="25400">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545" name="Circle"/>
          <p:cNvSpPr/>
          <p:nvPr/>
        </p:nvSpPr>
        <p:spPr>
          <a:xfrm>
            <a:off x="6794500" y="2946400"/>
            <a:ext cx="495300" cy="495300"/>
          </a:xfrm>
          <a:prstGeom prst="ellipse">
            <a:avLst/>
          </a:prstGeom>
          <a:solidFill>
            <a:srgbClr val="00F900"/>
          </a:solidFill>
          <a:ln w="25400">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546" name="Circle"/>
          <p:cNvSpPr/>
          <p:nvPr/>
        </p:nvSpPr>
        <p:spPr>
          <a:xfrm>
            <a:off x="13004800" y="2882900"/>
            <a:ext cx="863600" cy="863600"/>
          </a:xfrm>
          <a:prstGeom prst="ellipse">
            <a:avLst/>
          </a:prstGeom>
          <a:solidFill>
            <a:srgbClr val="FF40FF"/>
          </a:solidFill>
          <a:ln w="25400">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547" name="Circle"/>
          <p:cNvSpPr/>
          <p:nvPr/>
        </p:nvSpPr>
        <p:spPr>
          <a:xfrm>
            <a:off x="12446000" y="2946400"/>
            <a:ext cx="571500" cy="571500"/>
          </a:xfrm>
          <a:prstGeom prst="ellipse">
            <a:avLst/>
          </a:prstGeom>
          <a:solidFill>
            <a:srgbClr val="FF9300"/>
          </a:solidFill>
          <a:ln w="25400">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548" name="Line"/>
          <p:cNvSpPr/>
          <p:nvPr/>
        </p:nvSpPr>
        <p:spPr>
          <a:xfrm flipV="1">
            <a:off x="10305143" y="5741042"/>
            <a:ext cx="1156367" cy="811122"/>
          </a:xfrm>
          <a:prstGeom prst="line">
            <a:avLst/>
          </a:prstGeom>
          <a:ln w="76200">
            <a:solidFill>
              <a:srgbClr val="FFFB00"/>
            </a:solidFill>
            <a:miter lim="400000"/>
            <a:headEnd type="triangle"/>
            <a:tailEnd type="triangle"/>
          </a:ln>
        </p:spPr>
        <p:txBody>
          <a:bodyPr lIns="0" tIns="0" rIns="0" bIns="0"/>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544"/>
                                        </p:tgtEl>
                                        <p:attrNameLst>
                                          <p:attrName>style.visibility</p:attrName>
                                        </p:attrNameLst>
                                      </p:cBhvr>
                                      <p:to>
                                        <p:strVal val="visible"/>
                                      </p:to>
                                    </p:set>
                                  </p:childTnLst>
                                </p:cTn>
                              </p:par>
                            </p:childTnLst>
                          </p:cTn>
                        </p:par>
                        <p:par>
                          <p:cTn id="7" fill="hold">
                            <p:stCondLst>
                              <p:cond delay="0"/>
                            </p:stCondLst>
                            <p:childTnLst>
                              <p:par>
                                <p:cTn id="8" presetClass="emph" nodeType="afterEffect" presetSubtype="0" presetID="6" grpId="2" accel="50000" decel="50000" fill="hold">
                                  <p:stCondLst>
                                    <p:cond delay="0"/>
                                  </p:stCondLst>
                                  <p:childTnLst>
                                    <p:animScale>
                                      <p:cBhvr>
                                        <p:cTn id="9" dur="8000" fill="hold"/>
                                        <p:tgtEl>
                                          <p:spTgt spid="544"/>
                                        </p:tgtEl>
                                      </p:cBhvr>
                                      <p:by x="146989" y="146989"/>
                                    </p:animScale>
                                  </p:childTnLst>
                                </p:cTn>
                              </p:par>
                            </p:childTnLst>
                          </p:cTn>
                        </p:par>
                        <p:par>
                          <p:cTn id="10" fill="hold">
                            <p:stCondLst>
                              <p:cond delay="0"/>
                            </p:stCondLst>
                            <p:childTnLst>
                              <p:par>
                                <p:cTn id="11" presetClass="emph" nodeType="withEffect" presetSubtype="0" presetID="6" grpId="3" accel="50000" decel="50000" fill="hold">
                                  <p:stCondLst>
                                    <p:cond delay="0"/>
                                  </p:stCondLst>
                                  <p:childTnLst>
                                    <p:animScale>
                                      <p:cBhvr>
                                        <p:cTn id="12" dur="8000" fill="hold"/>
                                        <p:tgtEl>
                                          <p:spTgt spid="543"/>
                                        </p:tgtEl>
                                      </p:cBhvr>
                                      <p:by x="7301" y="7301"/>
                                    </p:animScale>
                                  </p:childTnLst>
                                </p:cTn>
                              </p:par>
                            </p:childTnLst>
                          </p:cTn>
                        </p:par>
                        <p:par>
                          <p:cTn id="13" fill="hold">
                            <p:stCondLst>
                              <p:cond delay="8000"/>
                            </p:stCondLst>
                            <p:childTnLst>
                              <p:par>
                                <p:cTn id="14" presetClass="entr" nodeType="afterEffect" presetSubtype="0" presetID="1" grpId="4" fill="hold">
                                  <p:stCondLst>
                                    <p:cond delay="0"/>
                                  </p:stCondLst>
                                  <p:iterate type="el" backwards="0">
                                    <p:tmAbs val="0"/>
                                  </p:iterate>
                                  <p:childTnLst>
                                    <p:set>
                                      <p:cBhvr>
                                        <p:cTn id="15" fill="hold"/>
                                        <p:tgtEl>
                                          <p:spTgt spid="547"/>
                                        </p:tgtEl>
                                        <p:attrNameLst>
                                          <p:attrName>style.visibility</p:attrName>
                                        </p:attrNameLst>
                                      </p:cBhvr>
                                      <p:to>
                                        <p:strVal val="visible"/>
                                      </p:to>
                                    </p:set>
                                  </p:childTnLst>
                                </p:cTn>
                              </p:par>
                            </p:childTnLst>
                          </p:cTn>
                        </p:par>
                        <p:par>
                          <p:cTn id="16" fill="hold">
                            <p:stCondLst>
                              <p:cond delay="8000"/>
                            </p:stCondLst>
                            <p:childTnLst>
                              <p:par>
                                <p:cTn id="17" presetClass="exit" nodeType="afterEffect" presetSubtype="0" presetID="1" grpId="5" fill="hold">
                                  <p:stCondLst>
                                    <p:cond delay="0"/>
                                  </p:stCondLst>
                                  <p:iterate type="el" backwards="0">
                                    <p:tmAbs val="0"/>
                                  </p:iterate>
                                  <p:childTnLst>
                                    <p:set>
                                      <p:cBhvr>
                                        <p:cTn id="18" fill="hold">
                                          <p:stCondLst>
                                            <p:cond delay="0"/>
                                          </p:stCondLst>
                                        </p:cTn>
                                        <p:tgtEl>
                                          <p:spTgt spid="544"/>
                                        </p:tgtEl>
                                        <p:attrNameLst>
                                          <p:attrName>style.visibility</p:attrName>
                                        </p:attrNameLst>
                                      </p:cBhvr>
                                      <p:to>
                                        <p:strVal val="hidden"/>
                                      </p:to>
                                    </p:set>
                                  </p:childTnLst>
                                </p:cTn>
                              </p:par>
                            </p:childTnLst>
                          </p:cTn>
                        </p:par>
                        <p:par>
                          <p:cTn id="19" fill="hold">
                            <p:stCondLst>
                              <p:cond delay="8000"/>
                            </p:stCondLst>
                            <p:childTnLst>
                              <p:par>
                                <p:cTn id="20" presetClass="exit" nodeType="afterEffect" presetSubtype="0" presetID="1" grpId="6" fill="hold">
                                  <p:stCondLst>
                                    <p:cond delay="0"/>
                                  </p:stCondLst>
                                  <p:iterate type="el" backwards="0">
                                    <p:tmAbs val="0"/>
                                  </p:iterate>
                                  <p:childTnLst>
                                    <p:set>
                                      <p:cBhvr>
                                        <p:cTn id="21" fill="hold">
                                          <p:stCondLst>
                                            <p:cond delay="0"/>
                                          </p:stCondLst>
                                        </p:cTn>
                                        <p:tgtEl>
                                          <p:spTgt spid="54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47" grpId="4"/>
      <p:bldP build="whole" bldLvl="1" animBg="1" rev="0" advAuto="0" spid="543" grpId="3"/>
      <p:bldP build="whole" bldLvl="1" animBg="1" rev="0" advAuto="0" spid="544" grpId="5"/>
      <p:bldP build="whole" bldLvl="1" animBg="1" rev="0" advAuto="0" spid="544" grpId="1"/>
      <p:bldP build="whole" bldLvl="1" animBg="1" rev="0" advAuto="0" spid="544" grpId="2"/>
      <p:bldP build="whole" bldLvl="1" animBg="1" rev="0" advAuto="0" spid="543" grpId="6"/>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0" name="Store and Forward Networking"/>
          <p:cNvSpPr txBox="1"/>
          <p:nvPr>
            <p:ph type="title"/>
          </p:nvPr>
        </p:nvSpPr>
        <p:spPr>
          <a:prstGeom prst="rect">
            <a:avLst/>
          </a:prstGeom>
        </p:spPr>
        <p:txBody>
          <a:bodyPr/>
          <a:lstStyle>
            <a:lvl1pPr>
              <a:defRPr>
                <a:solidFill>
                  <a:srgbClr val="FFFB00"/>
                </a:solidFill>
              </a:defRPr>
            </a:lvl1pPr>
          </a:lstStyle>
          <a:p>
            <a:pPr/>
            <a:r>
              <a:t>Store and Forward Networking</a:t>
            </a:r>
          </a:p>
        </p:txBody>
      </p:sp>
      <p:pic>
        <p:nvPicPr>
          <p:cNvPr id="551" name="11949839031316979841alcatel_oxo_nicolas_cle_.svg.med.png" descr="11949839031316979841alcatel_oxo_nicolas_cle_.svg.med.png"/>
          <p:cNvPicPr>
            <a:picLocks noChangeAspect="1"/>
          </p:cNvPicPr>
          <p:nvPr/>
        </p:nvPicPr>
        <p:blipFill>
          <a:blip r:embed="rId2">
            <a:extLst/>
          </a:blip>
          <a:stretch>
            <a:fillRect/>
          </a:stretch>
        </p:blipFill>
        <p:spPr>
          <a:xfrm>
            <a:off x="4216400" y="2489200"/>
            <a:ext cx="3810000" cy="1943100"/>
          </a:xfrm>
          <a:prstGeom prst="rect">
            <a:avLst/>
          </a:prstGeom>
          <a:ln w="12700">
            <a:miter lim="400000"/>
          </a:ln>
        </p:spPr>
      </p:pic>
      <p:sp>
        <p:nvSpPr>
          <p:cNvPr id="552" name="Line"/>
          <p:cNvSpPr/>
          <p:nvPr/>
        </p:nvSpPr>
        <p:spPr>
          <a:xfrm flipH="1" flipV="1">
            <a:off x="1995185" y="3169855"/>
            <a:ext cx="2099681" cy="184231"/>
          </a:xfrm>
          <a:prstGeom prst="line">
            <a:avLst/>
          </a:prstGeom>
          <a:ln w="76200">
            <a:solidFill>
              <a:srgbClr val="FFFB00"/>
            </a:solidFill>
            <a:miter lim="400000"/>
            <a:headEnd type="triangle"/>
          </a:ln>
        </p:spPr>
        <p:txBody>
          <a:bodyPr lIns="0" tIns="0" rIns="0" bIns="0"/>
          <a:lstStyle/>
          <a:p>
            <a:pPr/>
          </a:p>
        </p:txBody>
      </p:sp>
      <p:sp>
        <p:nvSpPr>
          <p:cNvPr id="553" name="Line"/>
          <p:cNvSpPr/>
          <p:nvPr/>
        </p:nvSpPr>
        <p:spPr>
          <a:xfrm flipH="1">
            <a:off x="1995989" y="3784760"/>
            <a:ext cx="1984898" cy="659919"/>
          </a:xfrm>
          <a:prstGeom prst="line">
            <a:avLst/>
          </a:prstGeom>
          <a:ln w="76200">
            <a:solidFill>
              <a:srgbClr val="FFFB00"/>
            </a:solidFill>
            <a:miter lim="400000"/>
            <a:headEnd type="triangle"/>
          </a:ln>
        </p:spPr>
        <p:txBody>
          <a:bodyPr lIns="0" tIns="0" rIns="0" bIns="0"/>
          <a:lstStyle/>
          <a:p>
            <a:pPr/>
          </a:p>
        </p:txBody>
      </p:sp>
      <p:grpSp>
        <p:nvGrpSpPr>
          <p:cNvPr id="570" name="Group"/>
          <p:cNvGrpSpPr/>
          <p:nvPr/>
        </p:nvGrpSpPr>
        <p:grpSpPr>
          <a:xfrm>
            <a:off x="731837" y="2673225"/>
            <a:ext cx="1130301" cy="812926"/>
            <a:chOff x="0" y="0"/>
            <a:chExt cx="1130300" cy="812925"/>
          </a:xfrm>
        </p:grpSpPr>
        <p:grpSp>
          <p:nvGrpSpPr>
            <p:cNvPr id="568" name="Group"/>
            <p:cNvGrpSpPr/>
            <p:nvPr/>
          </p:nvGrpSpPr>
          <p:grpSpPr>
            <a:xfrm>
              <a:off x="0" y="0"/>
              <a:ext cx="1130301" cy="812926"/>
              <a:chOff x="0" y="0"/>
              <a:chExt cx="1130300" cy="812925"/>
            </a:xfrm>
          </p:grpSpPr>
          <p:grpSp>
            <p:nvGrpSpPr>
              <p:cNvPr id="566" name="Group"/>
              <p:cNvGrpSpPr/>
              <p:nvPr/>
            </p:nvGrpSpPr>
            <p:grpSpPr>
              <a:xfrm>
                <a:off x="0" y="0"/>
                <a:ext cx="1130301" cy="812926"/>
                <a:chOff x="0" y="0"/>
                <a:chExt cx="1130300" cy="812925"/>
              </a:xfrm>
            </p:grpSpPr>
            <p:grpSp>
              <p:nvGrpSpPr>
                <p:cNvPr id="556" name="Group"/>
                <p:cNvGrpSpPr/>
                <p:nvPr/>
              </p:nvGrpSpPr>
              <p:grpSpPr>
                <a:xfrm>
                  <a:off x="154551" y="0"/>
                  <a:ext cx="823505" cy="519264"/>
                  <a:chOff x="0" y="0"/>
                  <a:chExt cx="823504" cy="519263"/>
                </a:xfrm>
              </p:grpSpPr>
              <p:sp>
                <p:nvSpPr>
                  <p:cNvPr id="554" name="Rectangle"/>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555" name="Rounded Rectangle"/>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grpSp>
              <p:nvGrpSpPr>
                <p:cNvPr id="563" name="Group"/>
                <p:cNvGrpSpPr/>
                <p:nvPr/>
              </p:nvGrpSpPr>
              <p:grpSpPr>
                <a:xfrm>
                  <a:off x="0" y="676806"/>
                  <a:ext cx="1130301" cy="136120"/>
                  <a:chOff x="0" y="0"/>
                  <a:chExt cx="1130300" cy="136118"/>
                </a:xfrm>
              </p:grpSpPr>
              <p:sp>
                <p:nvSpPr>
                  <p:cNvPr id="557" name="Line"/>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558" name="Line"/>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559" name="Line"/>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560" name="Line"/>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561" name="Line"/>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562" name="Line"/>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grpSp>
            <p:sp>
              <p:nvSpPr>
                <p:cNvPr id="564" name="Rectangle"/>
                <p:cNvSpPr/>
                <p:nvPr/>
              </p:nvSpPr>
              <p:spPr>
                <a:xfrm>
                  <a:off x="156857" y="535648"/>
                  <a:ext cx="822353" cy="133598"/>
                </a:xfrm>
                <a:prstGeom prst="rect">
                  <a:avLst/>
                </a:prstGeom>
                <a:no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565" name="Line"/>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a:p>
              </p:txBody>
            </p:sp>
          </p:grpSp>
          <p:sp>
            <p:nvSpPr>
              <p:cNvPr id="567" name="Rectangle"/>
              <p:cNvSpPr/>
              <p:nvPr/>
            </p:nvSpPr>
            <p:spPr>
              <a:xfrm flipH="1" rot="10800000">
                <a:off x="208759" y="578499"/>
                <a:ext cx="88810" cy="13865"/>
              </a:xfrm>
              <a:prstGeom prst="rect">
                <a:avLst/>
              </a:prstGeom>
              <a:solidFill>
                <a:srgbClr val="000000"/>
              </a:solidFill>
              <a:ln w="50800" cap="flat">
                <a:solidFill>
                  <a:srgbClr val="000000"/>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pic>
          <p:nvPicPr>
            <p:cNvPr id="569" name="Snapshot 2008-09-30 11-49-33.jpg" descr="Snapshot 2008-09-30 11-49-33.jpg"/>
            <p:cNvPicPr>
              <a:picLocks noChangeAspect="1"/>
            </p:cNvPicPr>
            <p:nvPr/>
          </p:nvPicPr>
          <p:blipFill>
            <a:blip r:embed="rId3">
              <a:extLst/>
            </a:blip>
            <a:stretch>
              <a:fillRect/>
            </a:stretch>
          </p:blipFill>
          <p:spPr>
            <a:xfrm>
              <a:off x="299975" y="69599"/>
              <a:ext cx="528959" cy="379088"/>
            </a:xfrm>
            <a:prstGeom prst="rect">
              <a:avLst/>
            </a:prstGeom>
            <a:ln w="12700" cap="flat">
              <a:noFill/>
              <a:miter lim="400000"/>
            </a:ln>
            <a:effectLst/>
          </p:spPr>
        </p:pic>
      </p:grpSp>
      <p:sp>
        <p:nvSpPr>
          <p:cNvPr id="571" name="Line"/>
          <p:cNvSpPr/>
          <p:nvPr/>
        </p:nvSpPr>
        <p:spPr>
          <a:xfrm flipH="1">
            <a:off x="2098875" y="4400469"/>
            <a:ext cx="2040682" cy="1299420"/>
          </a:xfrm>
          <a:prstGeom prst="line">
            <a:avLst/>
          </a:prstGeom>
          <a:ln w="76200">
            <a:solidFill>
              <a:srgbClr val="FFFB00"/>
            </a:solidFill>
            <a:miter lim="400000"/>
            <a:headEnd type="triangle"/>
          </a:ln>
        </p:spPr>
        <p:txBody>
          <a:bodyPr lIns="0" tIns="0" rIns="0" bIns="0"/>
          <a:lstStyle/>
          <a:p>
            <a:pPr/>
          </a:p>
        </p:txBody>
      </p:sp>
      <p:pic>
        <p:nvPicPr>
          <p:cNvPr id="572" name="11949839031316979841alcatel_oxo_nicolas_cle_.svg.med.png" descr="11949839031316979841alcatel_oxo_nicolas_cle_.svg.med.png"/>
          <p:cNvPicPr>
            <a:picLocks noChangeAspect="1"/>
          </p:cNvPicPr>
          <p:nvPr/>
        </p:nvPicPr>
        <p:blipFill>
          <a:blip r:embed="rId2">
            <a:extLst/>
          </a:blip>
          <a:stretch>
            <a:fillRect/>
          </a:stretch>
        </p:blipFill>
        <p:spPr>
          <a:xfrm>
            <a:off x="11798300" y="2108200"/>
            <a:ext cx="3810000" cy="1943100"/>
          </a:xfrm>
          <a:prstGeom prst="rect">
            <a:avLst/>
          </a:prstGeom>
          <a:ln w="12700">
            <a:miter lim="400000"/>
          </a:ln>
        </p:spPr>
      </p:pic>
      <p:sp>
        <p:nvSpPr>
          <p:cNvPr id="573" name="Line"/>
          <p:cNvSpPr/>
          <p:nvPr/>
        </p:nvSpPr>
        <p:spPr>
          <a:xfrm>
            <a:off x="8128000" y="3189468"/>
            <a:ext cx="3570790" cy="25883"/>
          </a:xfrm>
          <a:prstGeom prst="line">
            <a:avLst/>
          </a:prstGeom>
          <a:ln w="76200">
            <a:solidFill>
              <a:srgbClr val="00F900"/>
            </a:solidFill>
            <a:miter lim="400000"/>
            <a:headEnd type="triangle"/>
            <a:tailEnd type="triangle"/>
          </a:ln>
        </p:spPr>
        <p:txBody>
          <a:bodyPr lIns="0" tIns="0" rIns="0" bIns="0"/>
          <a:lstStyle/>
          <a:p>
            <a:pPr/>
          </a:p>
        </p:txBody>
      </p:sp>
      <p:pic>
        <p:nvPicPr>
          <p:cNvPr id="574" name="11949839031316979841alcatel_oxo_nicolas_cle_.svg.med.png" descr="11949839031316979841alcatel_oxo_nicolas_cle_.svg.med.png"/>
          <p:cNvPicPr>
            <a:picLocks noChangeAspect="1"/>
          </p:cNvPicPr>
          <p:nvPr/>
        </p:nvPicPr>
        <p:blipFill>
          <a:blip r:embed="rId2">
            <a:extLst/>
          </a:blip>
          <a:stretch>
            <a:fillRect/>
          </a:stretch>
        </p:blipFill>
        <p:spPr>
          <a:xfrm>
            <a:off x="11557000" y="4356100"/>
            <a:ext cx="3810000" cy="1943100"/>
          </a:xfrm>
          <a:prstGeom prst="rect">
            <a:avLst/>
          </a:prstGeom>
          <a:ln w="12700">
            <a:miter lim="400000"/>
          </a:ln>
        </p:spPr>
      </p:pic>
      <p:grpSp>
        <p:nvGrpSpPr>
          <p:cNvPr id="591" name="Group"/>
          <p:cNvGrpSpPr/>
          <p:nvPr/>
        </p:nvGrpSpPr>
        <p:grpSpPr>
          <a:xfrm>
            <a:off x="731837" y="4159125"/>
            <a:ext cx="1130301" cy="812926"/>
            <a:chOff x="0" y="0"/>
            <a:chExt cx="1130300" cy="812925"/>
          </a:xfrm>
        </p:grpSpPr>
        <p:grpSp>
          <p:nvGrpSpPr>
            <p:cNvPr id="589" name="Group"/>
            <p:cNvGrpSpPr/>
            <p:nvPr/>
          </p:nvGrpSpPr>
          <p:grpSpPr>
            <a:xfrm>
              <a:off x="0" y="0"/>
              <a:ext cx="1130301" cy="812926"/>
              <a:chOff x="0" y="0"/>
              <a:chExt cx="1130300" cy="812925"/>
            </a:xfrm>
          </p:grpSpPr>
          <p:grpSp>
            <p:nvGrpSpPr>
              <p:cNvPr id="587" name="Group"/>
              <p:cNvGrpSpPr/>
              <p:nvPr/>
            </p:nvGrpSpPr>
            <p:grpSpPr>
              <a:xfrm>
                <a:off x="0" y="0"/>
                <a:ext cx="1130301" cy="812926"/>
                <a:chOff x="0" y="0"/>
                <a:chExt cx="1130300" cy="812925"/>
              </a:xfrm>
            </p:grpSpPr>
            <p:grpSp>
              <p:nvGrpSpPr>
                <p:cNvPr id="577" name="Group"/>
                <p:cNvGrpSpPr/>
                <p:nvPr/>
              </p:nvGrpSpPr>
              <p:grpSpPr>
                <a:xfrm>
                  <a:off x="154551" y="0"/>
                  <a:ext cx="823505" cy="519264"/>
                  <a:chOff x="0" y="0"/>
                  <a:chExt cx="823504" cy="519263"/>
                </a:xfrm>
              </p:grpSpPr>
              <p:sp>
                <p:nvSpPr>
                  <p:cNvPr id="575" name="Rectangle"/>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576" name="Rounded Rectangle"/>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grpSp>
              <p:nvGrpSpPr>
                <p:cNvPr id="584" name="Group"/>
                <p:cNvGrpSpPr/>
                <p:nvPr/>
              </p:nvGrpSpPr>
              <p:grpSpPr>
                <a:xfrm>
                  <a:off x="0" y="676806"/>
                  <a:ext cx="1130301" cy="136120"/>
                  <a:chOff x="0" y="0"/>
                  <a:chExt cx="1130300" cy="136118"/>
                </a:xfrm>
              </p:grpSpPr>
              <p:sp>
                <p:nvSpPr>
                  <p:cNvPr id="578" name="Line"/>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579" name="Line"/>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580" name="Line"/>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581" name="Line"/>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582" name="Line"/>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583" name="Line"/>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grpSp>
            <p:sp>
              <p:nvSpPr>
                <p:cNvPr id="585" name="Rectangle"/>
                <p:cNvSpPr/>
                <p:nvPr/>
              </p:nvSpPr>
              <p:spPr>
                <a:xfrm>
                  <a:off x="156857" y="535648"/>
                  <a:ext cx="822353" cy="133598"/>
                </a:xfrm>
                <a:prstGeom prst="rect">
                  <a:avLst/>
                </a:prstGeom>
                <a:no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586" name="Line"/>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a:p>
              </p:txBody>
            </p:sp>
          </p:grpSp>
          <p:sp>
            <p:nvSpPr>
              <p:cNvPr id="588" name="Rectangle"/>
              <p:cNvSpPr/>
              <p:nvPr/>
            </p:nvSpPr>
            <p:spPr>
              <a:xfrm flipH="1" rot="10800000">
                <a:off x="208759" y="578499"/>
                <a:ext cx="88810" cy="13865"/>
              </a:xfrm>
              <a:prstGeom prst="rect">
                <a:avLst/>
              </a:prstGeom>
              <a:solidFill>
                <a:srgbClr val="000000"/>
              </a:solidFill>
              <a:ln w="50800" cap="flat">
                <a:solidFill>
                  <a:srgbClr val="000000"/>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pic>
          <p:nvPicPr>
            <p:cNvPr id="590" name="Snapshot 2008-09-30 11-49-33.jpg" descr="Snapshot 2008-09-30 11-49-33.jpg"/>
            <p:cNvPicPr>
              <a:picLocks noChangeAspect="1"/>
            </p:cNvPicPr>
            <p:nvPr/>
          </p:nvPicPr>
          <p:blipFill>
            <a:blip r:embed="rId3">
              <a:extLst/>
            </a:blip>
            <a:stretch>
              <a:fillRect/>
            </a:stretch>
          </p:blipFill>
          <p:spPr>
            <a:xfrm>
              <a:off x="299975" y="69599"/>
              <a:ext cx="528959" cy="379088"/>
            </a:xfrm>
            <a:prstGeom prst="rect">
              <a:avLst/>
            </a:prstGeom>
            <a:ln w="12700" cap="flat">
              <a:noFill/>
              <a:miter lim="400000"/>
            </a:ln>
            <a:effectLst/>
          </p:spPr>
        </p:pic>
      </p:grpSp>
      <p:grpSp>
        <p:nvGrpSpPr>
          <p:cNvPr id="608" name="Group"/>
          <p:cNvGrpSpPr/>
          <p:nvPr/>
        </p:nvGrpSpPr>
        <p:grpSpPr>
          <a:xfrm>
            <a:off x="731837" y="5606925"/>
            <a:ext cx="1130301" cy="812926"/>
            <a:chOff x="0" y="0"/>
            <a:chExt cx="1130300" cy="812925"/>
          </a:xfrm>
        </p:grpSpPr>
        <p:grpSp>
          <p:nvGrpSpPr>
            <p:cNvPr id="606" name="Group"/>
            <p:cNvGrpSpPr/>
            <p:nvPr/>
          </p:nvGrpSpPr>
          <p:grpSpPr>
            <a:xfrm>
              <a:off x="0" y="0"/>
              <a:ext cx="1130301" cy="812926"/>
              <a:chOff x="0" y="0"/>
              <a:chExt cx="1130300" cy="812925"/>
            </a:xfrm>
          </p:grpSpPr>
          <p:grpSp>
            <p:nvGrpSpPr>
              <p:cNvPr id="604" name="Group"/>
              <p:cNvGrpSpPr/>
              <p:nvPr/>
            </p:nvGrpSpPr>
            <p:grpSpPr>
              <a:xfrm>
                <a:off x="0" y="0"/>
                <a:ext cx="1130301" cy="812926"/>
                <a:chOff x="0" y="0"/>
                <a:chExt cx="1130300" cy="812925"/>
              </a:xfrm>
            </p:grpSpPr>
            <p:grpSp>
              <p:nvGrpSpPr>
                <p:cNvPr id="594" name="Group"/>
                <p:cNvGrpSpPr/>
                <p:nvPr/>
              </p:nvGrpSpPr>
              <p:grpSpPr>
                <a:xfrm>
                  <a:off x="154551" y="0"/>
                  <a:ext cx="823505" cy="519264"/>
                  <a:chOff x="0" y="0"/>
                  <a:chExt cx="823504" cy="519263"/>
                </a:xfrm>
              </p:grpSpPr>
              <p:sp>
                <p:nvSpPr>
                  <p:cNvPr id="592" name="Rectangle"/>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593" name="Rounded Rectangle"/>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grpSp>
              <p:nvGrpSpPr>
                <p:cNvPr id="601" name="Group"/>
                <p:cNvGrpSpPr/>
                <p:nvPr/>
              </p:nvGrpSpPr>
              <p:grpSpPr>
                <a:xfrm>
                  <a:off x="0" y="676806"/>
                  <a:ext cx="1130301" cy="136120"/>
                  <a:chOff x="0" y="0"/>
                  <a:chExt cx="1130300" cy="136118"/>
                </a:xfrm>
              </p:grpSpPr>
              <p:sp>
                <p:nvSpPr>
                  <p:cNvPr id="595" name="Line"/>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596" name="Line"/>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597" name="Line"/>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598" name="Line"/>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599" name="Line"/>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600" name="Line"/>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grpSp>
            <p:sp>
              <p:nvSpPr>
                <p:cNvPr id="602" name="Rectangle"/>
                <p:cNvSpPr/>
                <p:nvPr/>
              </p:nvSpPr>
              <p:spPr>
                <a:xfrm>
                  <a:off x="156857" y="535648"/>
                  <a:ext cx="822353" cy="133598"/>
                </a:xfrm>
                <a:prstGeom prst="rect">
                  <a:avLst/>
                </a:prstGeom>
                <a:no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603" name="Line"/>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a:p>
              </p:txBody>
            </p:sp>
          </p:grpSp>
          <p:sp>
            <p:nvSpPr>
              <p:cNvPr id="605" name="Rectangle"/>
              <p:cNvSpPr/>
              <p:nvPr/>
            </p:nvSpPr>
            <p:spPr>
              <a:xfrm flipH="1" rot="10800000">
                <a:off x="208759" y="578499"/>
                <a:ext cx="88810" cy="13865"/>
              </a:xfrm>
              <a:prstGeom prst="rect">
                <a:avLst/>
              </a:prstGeom>
              <a:solidFill>
                <a:srgbClr val="000000"/>
              </a:solidFill>
              <a:ln w="50800" cap="flat">
                <a:solidFill>
                  <a:srgbClr val="000000"/>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pic>
          <p:nvPicPr>
            <p:cNvPr id="607" name="Snapshot 2008-09-30 11-49-33.jpg" descr="Snapshot 2008-09-30 11-49-33.jpg"/>
            <p:cNvPicPr>
              <a:picLocks noChangeAspect="1"/>
            </p:cNvPicPr>
            <p:nvPr/>
          </p:nvPicPr>
          <p:blipFill>
            <a:blip r:embed="rId3">
              <a:extLst/>
            </a:blip>
            <a:stretch>
              <a:fillRect/>
            </a:stretch>
          </p:blipFill>
          <p:spPr>
            <a:xfrm>
              <a:off x="299975" y="69599"/>
              <a:ext cx="528959" cy="379088"/>
            </a:xfrm>
            <a:prstGeom prst="rect">
              <a:avLst/>
            </a:prstGeom>
            <a:ln w="12700" cap="flat">
              <a:noFill/>
              <a:miter lim="400000"/>
            </a:ln>
            <a:effectLst/>
          </p:spPr>
        </p:pic>
      </p:grpSp>
      <p:pic>
        <p:nvPicPr>
          <p:cNvPr id="609" name="11949839031316979841alcatel_oxo_nicolas_cle_.svg.med.png" descr="11949839031316979841alcatel_oxo_nicolas_cle_.svg.med.png"/>
          <p:cNvPicPr>
            <a:picLocks noChangeAspect="1"/>
          </p:cNvPicPr>
          <p:nvPr/>
        </p:nvPicPr>
        <p:blipFill>
          <a:blip r:embed="rId2">
            <a:extLst/>
          </a:blip>
          <a:stretch>
            <a:fillRect/>
          </a:stretch>
        </p:blipFill>
        <p:spPr>
          <a:xfrm>
            <a:off x="6286500" y="6045200"/>
            <a:ext cx="3810000" cy="1943100"/>
          </a:xfrm>
          <a:prstGeom prst="rect">
            <a:avLst/>
          </a:prstGeom>
          <a:ln w="12700">
            <a:miter lim="400000"/>
          </a:ln>
        </p:spPr>
      </p:pic>
      <p:sp>
        <p:nvSpPr>
          <p:cNvPr id="610" name="Line"/>
          <p:cNvSpPr/>
          <p:nvPr/>
        </p:nvSpPr>
        <p:spPr>
          <a:xfrm>
            <a:off x="13416826" y="3761611"/>
            <a:ext cx="41156" cy="699626"/>
          </a:xfrm>
          <a:prstGeom prst="line">
            <a:avLst/>
          </a:prstGeom>
          <a:ln w="76200">
            <a:solidFill>
              <a:srgbClr val="FF40FF"/>
            </a:solidFill>
            <a:miter lim="400000"/>
            <a:headEnd type="triangle"/>
            <a:tailEnd type="triangle"/>
          </a:ln>
        </p:spPr>
        <p:txBody>
          <a:bodyPr lIns="0" tIns="0" rIns="0" bIns="0"/>
          <a:lstStyle/>
          <a:p>
            <a:pPr/>
          </a:p>
        </p:txBody>
      </p:sp>
      <p:sp>
        <p:nvSpPr>
          <p:cNvPr id="611" name="Dialup"/>
          <p:cNvSpPr txBox="1"/>
          <p:nvPr/>
        </p:nvSpPr>
        <p:spPr>
          <a:xfrm>
            <a:off x="2599890" y="5702300"/>
            <a:ext cx="130998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Dialup</a:t>
            </a:r>
          </a:p>
        </p:txBody>
      </p:sp>
      <p:sp>
        <p:nvSpPr>
          <p:cNvPr id="612" name="Leased"/>
          <p:cNvSpPr txBox="1"/>
          <p:nvPr/>
        </p:nvSpPr>
        <p:spPr>
          <a:xfrm>
            <a:off x="8520918" y="4254500"/>
            <a:ext cx="138053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Leased</a:t>
            </a:r>
          </a:p>
        </p:txBody>
      </p:sp>
      <p:sp>
        <p:nvSpPr>
          <p:cNvPr id="613" name="http://en.wikipedia.org/wiki/BITNET"/>
          <p:cNvSpPr txBox="1"/>
          <p:nvPr/>
        </p:nvSpPr>
        <p:spPr>
          <a:xfrm>
            <a:off x="340292" y="7023100"/>
            <a:ext cx="5280404" cy="495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46100">
              <a:defRPr sz="2700">
                <a:solidFill>
                  <a:srgbClr val="00F900"/>
                </a:solidFill>
                <a:latin typeface="+mn-lt"/>
                <a:ea typeface="+mn-ea"/>
                <a:cs typeface="+mn-cs"/>
                <a:sym typeface="Gill Sans"/>
              </a:defRPr>
            </a:pPr>
            <a:r>
              <a:t> </a:t>
            </a:r>
            <a:r>
              <a:rPr u="sng">
                <a:hlinkClick r:id="rId4" invalidUrl="" action="" tgtFrame="" tooltip="" history="1" highlightClick="0" endSnd="0"/>
              </a:rPr>
              <a:t>http://en.wikipedia.org/wiki/BITNET</a:t>
            </a:r>
            <a:r>
              <a:t> </a:t>
            </a:r>
          </a:p>
        </p:txBody>
      </p:sp>
      <p:sp>
        <p:nvSpPr>
          <p:cNvPr id="614" name="Clipart: http://www.clker.com/search/networksym/1"/>
          <p:cNvSpPr txBox="1"/>
          <p:nvPr/>
        </p:nvSpPr>
        <p:spPr>
          <a:xfrm>
            <a:off x="84670" y="8229600"/>
            <a:ext cx="6764860"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46100">
              <a:defRPr sz="2600">
                <a:solidFill>
                  <a:srgbClr val="FFFFFF"/>
                </a:solidFill>
                <a:latin typeface="+mn-lt"/>
                <a:ea typeface="+mn-ea"/>
                <a:cs typeface="+mn-cs"/>
                <a:sym typeface="Gill Sans"/>
              </a:defRPr>
            </a:pPr>
            <a:r>
              <a:t>Clipart: </a:t>
            </a:r>
            <a:r>
              <a:rPr sz="2500" u="sng">
                <a:hlinkClick r:id="rId5" invalidUrl="" action="" tgtFrame="" tooltip="" history="1" highlightClick="0" endSnd="0"/>
              </a:rPr>
              <a:t>http://www.clker.com/search/networksym/1</a:t>
            </a:r>
          </a:p>
        </p:txBody>
      </p:sp>
      <p:sp>
        <p:nvSpPr>
          <p:cNvPr id="615" name="Circle"/>
          <p:cNvSpPr/>
          <p:nvPr/>
        </p:nvSpPr>
        <p:spPr>
          <a:xfrm>
            <a:off x="7505700" y="2946400"/>
            <a:ext cx="495300" cy="495300"/>
          </a:xfrm>
          <a:prstGeom prst="ellipse">
            <a:avLst/>
          </a:prstGeom>
          <a:solidFill>
            <a:srgbClr val="00F900"/>
          </a:solidFill>
          <a:ln w="25400">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616" name="Circle"/>
          <p:cNvSpPr/>
          <p:nvPr/>
        </p:nvSpPr>
        <p:spPr>
          <a:xfrm>
            <a:off x="13004800" y="2882900"/>
            <a:ext cx="863600" cy="863600"/>
          </a:xfrm>
          <a:prstGeom prst="ellipse">
            <a:avLst/>
          </a:prstGeom>
          <a:solidFill>
            <a:srgbClr val="FF40FF"/>
          </a:solidFill>
          <a:ln w="25400">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617" name="Circle"/>
          <p:cNvSpPr/>
          <p:nvPr/>
        </p:nvSpPr>
        <p:spPr>
          <a:xfrm>
            <a:off x="12446000" y="2946400"/>
            <a:ext cx="571500" cy="571500"/>
          </a:xfrm>
          <a:prstGeom prst="ellipse">
            <a:avLst/>
          </a:prstGeom>
          <a:solidFill>
            <a:srgbClr val="FF9300"/>
          </a:solidFill>
          <a:ln w="25400">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618" name="Line"/>
          <p:cNvSpPr/>
          <p:nvPr/>
        </p:nvSpPr>
        <p:spPr>
          <a:xfrm flipV="1">
            <a:off x="10305143" y="5741042"/>
            <a:ext cx="1156367" cy="811122"/>
          </a:xfrm>
          <a:prstGeom prst="line">
            <a:avLst/>
          </a:prstGeom>
          <a:ln w="76200">
            <a:solidFill>
              <a:srgbClr val="FFFB00"/>
            </a:solidFill>
            <a:miter lim="400000"/>
            <a:headEnd type="triangle"/>
            <a:tailEnd type="triangle"/>
          </a:ln>
        </p:spPr>
        <p:txBody>
          <a:bodyPr lIns="0" tIns="0" rIns="0" bIns="0"/>
          <a:lstStyle/>
          <a:p>
            <a:pP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0" name="Store and Forward Networking"/>
          <p:cNvSpPr txBox="1"/>
          <p:nvPr>
            <p:ph type="title"/>
          </p:nvPr>
        </p:nvSpPr>
        <p:spPr>
          <a:prstGeom prst="rect">
            <a:avLst/>
          </a:prstGeom>
        </p:spPr>
        <p:txBody>
          <a:bodyPr/>
          <a:lstStyle>
            <a:lvl1pPr>
              <a:defRPr>
                <a:solidFill>
                  <a:srgbClr val="FFFB00"/>
                </a:solidFill>
              </a:defRPr>
            </a:lvl1pPr>
          </a:lstStyle>
          <a:p>
            <a:pPr/>
            <a:r>
              <a:t>Store and Forward Networking</a:t>
            </a:r>
          </a:p>
        </p:txBody>
      </p:sp>
      <p:pic>
        <p:nvPicPr>
          <p:cNvPr id="621" name="11949839031316979841alcatel_oxo_nicolas_cle_.svg.med.png" descr="11949839031316979841alcatel_oxo_nicolas_cle_.svg.med.png"/>
          <p:cNvPicPr>
            <a:picLocks noChangeAspect="1"/>
          </p:cNvPicPr>
          <p:nvPr/>
        </p:nvPicPr>
        <p:blipFill>
          <a:blip r:embed="rId2">
            <a:extLst/>
          </a:blip>
          <a:stretch>
            <a:fillRect/>
          </a:stretch>
        </p:blipFill>
        <p:spPr>
          <a:xfrm>
            <a:off x="4216400" y="2489200"/>
            <a:ext cx="3810000" cy="1943100"/>
          </a:xfrm>
          <a:prstGeom prst="rect">
            <a:avLst/>
          </a:prstGeom>
          <a:ln w="12700">
            <a:miter lim="400000"/>
          </a:ln>
        </p:spPr>
      </p:pic>
      <p:sp>
        <p:nvSpPr>
          <p:cNvPr id="622" name="Line"/>
          <p:cNvSpPr/>
          <p:nvPr/>
        </p:nvSpPr>
        <p:spPr>
          <a:xfrm flipH="1" flipV="1">
            <a:off x="1995185" y="3169855"/>
            <a:ext cx="2099681" cy="184231"/>
          </a:xfrm>
          <a:prstGeom prst="line">
            <a:avLst/>
          </a:prstGeom>
          <a:ln w="76200">
            <a:solidFill>
              <a:srgbClr val="FFFB00"/>
            </a:solidFill>
            <a:miter lim="400000"/>
            <a:headEnd type="triangle"/>
          </a:ln>
        </p:spPr>
        <p:txBody>
          <a:bodyPr lIns="0" tIns="0" rIns="0" bIns="0"/>
          <a:lstStyle/>
          <a:p>
            <a:pPr/>
          </a:p>
        </p:txBody>
      </p:sp>
      <p:sp>
        <p:nvSpPr>
          <p:cNvPr id="623" name="Line"/>
          <p:cNvSpPr/>
          <p:nvPr/>
        </p:nvSpPr>
        <p:spPr>
          <a:xfrm flipH="1">
            <a:off x="1995989" y="3784760"/>
            <a:ext cx="1984898" cy="659919"/>
          </a:xfrm>
          <a:prstGeom prst="line">
            <a:avLst/>
          </a:prstGeom>
          <a:ln w="76200">
            <a:solidFill>
              <a:srgbClr val="FFFB00"/>
            </a:solidFill>
            <a:miter lim="400000"/>
            <a:headEnd type="triangle"/>
          </a:ln>
        </p:spPr>
        <p:txBody>
          <a:bodyPr lIns="0" tIns="0" rIns="0" bIns="0"/>
          <a:lstStyle/>
          <a:p>
            <a:pPr/>
          </a:p>
        </p:txBody>
      </p:sp>
      <p:grpSp>
        <p:nvGrpSpPr>
          <p:cNvPr id="640" name="Group"/>
          <p:cNvGrpSpPr/>
          <p:nvPr/>
        </p:nvGrpSpPr>
        <p:grpSpPr>
          <a:xfrm>
            <a:off x="731837" y="2673225"/>
            <a:ext cx="1130301" cy="812926"/>
            <a:chOff x="0" y="0"/>
            <a:chExt cx="1130300" cy="812925"/>
          </a:xfrm>
        </p:grpSpPr>
        <p:grpSp>
          <p:nvGrpSpPr>
            <p:cNvPr id="638" name="Group"/>
            <p:cNvGrpSpPr/>
            <p:nvPr/>
          </p:nvGrpSpPr>
          <p:grpSpPr>
            <a:xfrm>
              <a:off x="0" y="0"/>
              <a:ext cx="1130301" cy="812926"/>
              <a:chOff x="0" y="0"/>
              <a:chExt cx="1130300" cy="812925"/>
            </a:xfrm>
          </p:grpSpPr>
          <p:grpSp>
            <p:nvGrpSpPr>
              <p:cNvPr id="636" name="Group"/>
              <p:cNvGrpSpPr/>
              <p:nvPr/>
            </p:nvGrpSpPr>
            <p:grpSpPr>
              <a:xfrm>
                <a:off x="0" y="0"/>
                <a:ext cx="1130301" cy="812926"/>
                <a:chOff x="0" y="0"/>
                <a:chExt cx="1130300" cy="812925"/>
              </a:xfrm>
            </p:grpSpPr>
            <p:grpSp>
              <p:nvGrpSpPr>
                <p:cNvPr id="626" name="Group"/>
                <p:cNvGrpSpPr/>
                <p:nvPr/>
              </p:nvGrpSpPr>
              <p:grpSpPr>
                <a:xfrm>
                  <a:off x="154551" y="0"/>
                  <a:ext cx="823505" cy="519264"/>
                  <a:chOff x="0" y="0"/>
                  <a:chExt cx="823504" cy="519263"/>
                </a:xfrm>
              </p:grpSpPr>
              <p:sp>
                <p:nvSpPr>
                  <p:cNvPr id="624" name="Rectangle"/>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625" name="Rounded Rectangle"/>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grpSp>
              <p:nvGrpSpPr>
                <p:cNvPr id="633" name="Group"/>
                <p:cNvGrpSpPr/>
                <p:nvPr/>
              </p:nvGrpSpPr>
              <p:grpSpPr>
                <a:xfrm>
                  <a:off x="0" y="676806"/>
                  <a:ext cx="1130301" cy="136120"/>
                  <a:chOff x="0" y="0"/>
                  <a:chExt cx="1130300" cy="136118"/>
                </a:xfrm>
              </p:grpSpPr>
              <p:sp>
                <p:nvSpPr>
                  <p:cNvPr id="627" name="Line"/>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628" name="Line"/>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629" name="Line"/>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630" name="Line"/>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631" name="Line"/>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632" name="Line"/>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grpSp>
            <p:sp>
              <p:nvSpPr>
                <p:cNvPr id="634" name="Rectangle"/>
                <p:cNvSpPr/>
                <p:nvPr/>
              </p:nvSpPr>
              <p:spPr>
                <a:xfrm>
                  <a:off x="156857" y="535648"/>
                  <a:ext cx="822353" cy="133598"/>
                </a:xfrm>
                <a:prstGeom prst="rect">
                  <a:avLst/>
                </a:prstGeom>
                <a:no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635" name="Line"/>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a:p>
              </p:txBody>
            </p:sp>
          </p:grpSp>
          <p:sp>
            <p:nvSpPr>
              <p:cNvPr id="637" name="Rectangle"/>
              <p:cNvSpPr/>
              <p:nvPr/>
            </p:nvSpPr>
            <p:spPr>
              <a:xfrm flipH="1" rot="10800000">
                <a:off x="208759" y="578499"/>
                <a:ext cx="88810" cy="13865"/>
              </a:xfrm>
              <a:prstGeom prst="rect">
                <a:avLst/>
              </a:prstGeom>
              <a:solidFill>
                <a:srgbClr val="000000"/>
              </a:solidFill>
              <a:ln w="50800" cap="flat">
                <a:solidFill>
                  <a:srgbClr val="000000"/>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pic>
          <p:nvPicPr>
            <p:cNvPr id="639" name="Snapshot 2008-09-30 11-49-33.jpg" descr="Snapshot 2008-09-30 11-49-33.jpg"/>
            <p:cNvPicPr>
              <a:picLocks noChangeAspect="1"/>
            </p:cNvPicPr>
            <p:nvPr/>
          </p:nvPicPr>
          <p:blipFill>
            <a:blip r:embed="rId3">
              <a:extLst/>
            </a:blip>
            <a:stretch>
              <a:fillRect/>
            </a:stretch>
          </p:blipFill>
          <p:spPr>
            <a:xfrm>
              <a:off x="299975" y="69599"/>
              <a:ext cx="528959" cy="379088"/>
            </a:xfrm>
            <a:prstGeom prst="rect">
              <a:avLst/>
            </a:prstGeom>
            <a:ln w="12700" cap="flat">
              <a:noFill/>
              <a:miter lim="400000"/>
            </a:ln>
            <a:effectLst/>
          </p:spPr>
        </p:pic>
      </p:grpSp>
      <p:sp>
        <p:nvSpPr>
          <p:cNvPr id="641" name="Line"/>
          <p:cNvSpPr/>
          <p:nvPr/>
        </p:nvSpPr>
        <p:spPr>
          <a:xfrm flipH="1">
            <a:off x="2098875" y="4400469"/>
            <a:ext cx="2040682" cy="1299420"/>
          </a:xfrm>
          <a:prstGeom prst="line">
            <a:avLst/>
          </a:prstGeom>
          <a:ln w="76200">
            <a:solidFill>
              <a:srgbClr val="FFFB00"/>
            </a:solidFill>
            <a:miter lim="400000"/>
            <a:headEnd type="triangle"/>
          </a:ln>
        </p:spPr>
        <p:txBody>
          <a:bodyPr lIns="0" tIns="0" rIns="0" bIns="0"/>
          <a:lstStyle/>
          <a:p>
            <a:pPr/>
          </a:p>
        </p:txBody>
      </p:sp>
      <p:pic>
        <p:nvPicPr>
          <p:cNvPr id="642" name="11949839031316979841alcatel_oxo_nicolas_cle_.svg.med.png" descr="11949839031316979841alcatel_oxo_nicolas_cle_.svg.med.png"/>
          <p:cNvPicPr>
            <a:picLocks noChangeAspect="1"/>
          </p:cNvPicPr>
          <p:nvPr/>
        </p:nvPicPr>
        <p:blipFill>
          <a:blip r:embed="rId2">
            <a:extLst/>
          </a:blip>
          <a:stretch>
            <a:fillRect/>
          </a:stretch>
        </p:blipFill>
        <p:spPr>
          <a:xfrm>
            <a:off x="11798300" y="2108200"/>
            <a:ext cx="3810000" cy="1943100"/>
          </a:xfrm>
          <a:prstGeom prst="rect">
            <a:avLst/>
          </a:prstGeom>
          <a:ln w="12700">
            <a:miter lim="400000"/>
          </a:ln>
        </p:spPr>
      </p:pic>
      <p:sp>
        <p:nvSpPr>
          <p:cNvPr id="643" name="Line"/>
          <p:cNvSpPr/>
          <p:nvPr/>
        </p:nvSpPr>
        <p:spPr>
          <a:xfrm>
            <a:off x="8128000" y="3189468"/>
            <a:ext cx="3570790" cy="25883"/>
          </a:xfrm>
          <a:prstGeom prst="line">
            <a:avLst/>
          </a:prstGeom>
          <a:ln w="76200">
            <a:solidFill>
              <a:srgbClr val="FFFB00"/>
            </a:solidFill>
            <a:miter lim="400000"/>
            <a:headEnd type="triangle"/>
            <a:tailEnd type="triangle"/>
          </a:ln>
        </p:spPr>
        <p:txBody>
          <a:bodyPr lIns="0" tIns="0" rIns="0" bIns="0"/>
          <a:lstStyle/>
          <a:p>
            <a:pPr/>
          </a:p>
        </p:txBody>
      </p:sp>
      <p:pic>
        <p:nvPicPr>
          <p:cNvPr id="644" name="11949839031316979841alcatel_oxo_nicolas_cle_.svg.med.png" descr="11949839031316979841alcatel_oxo_nicolas_cle_.svg.med.png"/>
          <p:cNvPicPr>
            <a:picLocks noChangeAspect="1"/>
          </p:cNvPicPr>
          <p:nvPr/>
        </p:nvPicPr>
        <p:blipFill>
          <a:blip r:embed="rId2">
            <a:extLst/>
          </a:blip>
          <a:stretch>
            <a:fillRect/>
          </a:stretch>
        </p:blipFill>
        <p:spPr>
          <a:xfrm>
            <a:off x="11557000" y="4356100"/>
            <a:ext cx="3810000" cy="1943100"/>
          </a:xfrm>
          <a:prstGeom prst="rect">
            <a:avLst/>
          </a:prstGeom>
          <a:ln w="12700">
            <a:miter lim="400000"/>
          </a:ln>
        </p:spPr>
      </p:pic>
      <p:grpSp>
        <p:nvGrpSpPr>
          <p:cNvPr id="661" name="Group"/>
          <p:cNvGrpSpPr/>
          <p:nvPr/>
        </p:nvGrpSpPr>
        <p:grpSpPr>
          <a:xfrm>
            <a:off x="731837" y="4159125"/>
            <a:ext cx="1130301" cy="812926"/>
            <a:chOff x="0" y="0"/>
            <a:chExt cx="1130300" cy="812925"/>
          </a:xfrm>
        </p:grpSpPr>
        <p:grpSp>
          <p:nvGrpSpPr>
            <p:cNvPr id="659" name="Group"/>
            <p:cNvGrpSpPr/>
            <p:nvPr/>
          </p:nvGrpSpPr>
          <p:grpSpPr>
            <a:xfrm>
              <a:off x="0" y="0"/>
              <a:ext cx="1130301" cy="812926"/>
              <a:chOff x="0" y="0"/>
              <a:chExt cx="1130300" cy="812925"/>
            </a:xfrm>
          </p:grpSpPr>
          <p:grpSp>
            <p:nvGrpSpPr>
              <p:cNvPr id="657" name="Group"/>
              <p:cNvGrpSpPr/>
              <p:nvPr/>
            </p:nvGrpSpPr>
            <p:grpSpPr>
              <a:xfrm>
                <a:off x="0" y="0"/>
                <a:ext cx="1130301" cy="812926"/>
                <a:chOff x="0" y="0"/>
                <a:chExt cx="1130300" cy="812925"/>
              </a:xfrm>
            </p:grpSpPr>
            <p:grpSp>
              <p:nvGrpSpPr>
                <p:cNvPr id="647" name="Group"/>
                <p:cNvGrpSpPr/>
                <p:nvPr/>
              </p:nvGrpSpPr>
              <p:grpSpPr>
                <a:xfrm>
                  <a:off x="154551" y="0"/>
                  <a:ext cx="823505" cy="519264"/>
                  <a:chOff x="0" y="0"/>
                  <a:chExt cx="823504" cy="519263"/>
                </a:xfrm>
              </p:grpSpPr>
              <p:sp>
                <p:nvSpPr>
                  <p:cNvPr id="645" name="Rectangle"/>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646" name="Rounded Rectangle"/>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grpSp>
              <p:nvGrpSpPr>
                <p:cNvPr id="654" name="Group"/>
                <p:cNvGrpSpPr/>
                <p:nvPr/>
              </p:nvGrpSpPr>
              <p:grpSpPr>
                <a:xfrm>
                  <a:off x="0" y="676806"/>
                  <a:ext cx="1130301" cy="136120"/>
                  <a:chOff x="0" y="0"/>
                  <a:chExt cx="1130300" cy="136118"/>
                </a:xfrm>
              </p:grpSpPr>
              <p:sp>
                <p:nvSpPr>
                  <p:cNvPr id="648" name="Line"/>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649" name="Line"/>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650" name="Line"/>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651" name="Line"/>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652" name="Line"/>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653" name="Line"/>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grpSp>
            <p:sp>
              <p:nvSpPr>
                <p:cNvPr id="655" name="Rectangle"/>
                <p:cNvSpPr/>
                <p:nvPr/>
              </p:nvSpPr>
              <p:spPr>
                <a:xfrm>
                  <a:off x="156857" y="535648"/>
                  <a:ext cx="822353" cy="133598"/>
                </a:xfrm>
                <a:prstGeom prst="rect">
                  <a:avLst/>
                </a:prstGeom>
                <a:no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656" name="Line"/>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a:p>
              </p:txBody>
            </p:sp>
          </p:grpSp>
          <p:sp>
            <p:nvSpPr>
              <p:cNvPr id="658" name="Rectangle"/>
              <p:cNvSpPr/>
              <p:nvPr/>
            </p:nvSpPr>
            <p:spPr>
              <a:xfrm flipH="1" rot="10800000">
                <a:off x="208759" y="578499"/>
                <a:ext cx="88810" cy="13865"/>
              </a:xfrm>
              <a:prstGeom prst="rect">
                <a:avLst/>
              </a:prstGeom>
              <a:solidFill>
                <a:srgbClr val="000000"/>
              </a:solidFill>
              <a:ln w="50800" cap="flat">
                <a:solidFill>
                  <a:srgbClr val="000000"/>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pic>
          <p:nvPicPr>
            <p:cNvPr id="660" name="Snapshot 2008-09-30 11-49-33.jpg" descr="Snapshot 2008-09-30 11-49-33.jpg"/>
            <p:cNvPicPr>
              <a:picLocks noChangeAspect="1"/>
            </p:cNvPicPr>
            <p:nvPr/>
          </p:nvPicPr>
          <p:blipFill>
            <a:blip r:embed="rId3">
              <a:extLst/>
            </a:blip>
            <a:stretch>
              <a:fillRect/>
            </a:stretch>
          </p:blipFill>
          <p:spPr>
            <a:xfrm>
              <a:off x="299975" y="69599"/>
              <a:ext cx="528959" cy="379088"/>
            </a:xfrm>
            <a:prstGeom prst="rect">
              <a:avLst/>
            </a:prstGeom>
            <a:ln w="12700" cap="flat">
              <a:noFill/>
              <a:miter lim="400000"/>
            </a:ln>
            <a:effectLst/>
          </p:spPr>
        </p:pic>
      </p:grpSp>
      <p:grpSp>
        <p:nvGrpSpPr>
          <p:cNvPr id="678" name="Group"/>
          <p:cNvGrpSpPr/>
          <p:nvPr/>
        </p:nvGrpSpPr>
        <p:grpSpPr>
          <a:xfrm>
            <a:off x="731837" y="5606925"/>
            <a:ext cx="1130301" cy="812926"/>
            <a:chOff x="0" y="0"/>
            <a:chExt cx="1130300" cy="812925"/>
          </a:xfrm>
        </p:grpSpPr>
        <p:grpSp>
          <p:nvGrpSpPr>
            <p:cNvPr id="676" name="Group"/>
            <p:cNvGrpSpPr/>
            <p:nvPr/>
          </p:nvGrpSpPr>
          <p:grpSpPr>
            <a:xfrm>
              <a:off x="0" y="0"/>
              <a:ext cx="1130301" cy="812926"/>
              <a:chOff x="0" y="0"/>
              <a:chExt cx="1130300" cy="812925"/>
            </a:xfrm>
          </p:grpSpPr>
          <p:grpSp>
            <p:nvGrpSpPr>
              <p:cNvPr id="674" name="Group"/>
              <p:cNvGrpSpPr/>
              <p:nvPr/>
            </p:nvGrpSpPr>
            <p:grpSpPr>
              <a:xfrm>
                <a:off x="0" y="0"/>
                <a:ext cx="1130301" cy="812926"/>
                <a:chOff x="0" y="0"/>
                <a:chExt cx="1130300" cy="812925"/>
              </a:xfrm>
            </p:grpSpPr>
            <p:grpSp>
              <p:nvGrpSpPr>
                <p:cNvPr id="664" name="Group"/>
                <p:cNvGrpSpPr/>
                <p:nvPr/>
              </p:nvGrpSpPr>
              <p:grpSpPr>
                <a:xfrm>
                  <a:off x="154551" y="0"/>
                  <a:ext cx="823505" cy="519264"/>
                  <a:chOff x="0" y="0"/>
                  <a:chExt cx="823504" cy="519263"/>
                </a:xfrm>
              </p:grpSpPr>
              <p:sp>
                <p:nvSpPr>
                  <p:cNvPr id="662" name="Rectangle"/>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663" name="Rounded Rectangle"/>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grpSp>
              <p:nvGrpSpPr>
                <p:cNvPr id="671" name="Group"/>
                <p:cNvGrpSpPr/>
                <p:nvPr/>
              </p:nvGrpSpPr>
              <p:grpSpPr>
                <a:xfrm>
                  <a:off x="0" y="676806"/>
                  <a:ext cx="1130301" cy="136120"/>
                  <a:chOff x="0" y="0"/>
                  <a:chExt cx="1130300" cy="136118"/>
                </a:xfrm>
              </p:grpSpPr>
              <p:sp>
                <p:nvSpPr>
                  <p:cNvPr id="665" name="Line"/>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666" name="Line"/>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667" name="Line"/>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668" name="Line"/>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669" name="Line"/>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670" name="Line"/>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grpSp>
            <p:sp>
              <p:nvSpPr>
                <p:cNvPr id="672" name="Rectangle"/>
                <p:cNvSpPr/>
                <p:nvPr/>
              </p:nvSpPr>
              <p:spPr>
                <a:xfrm>
                  <a:off x="156857" y="535648"/>
                  <a:ext cx="822353" cy="133598"/>
                </a:xfrm>
                <a:prstGeom prst="rect">
                  <a:avLst/>
                </a:prstGeom>
                <a:no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673" name="Line"/>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a:p>
              </p:txBody>
            </p:sp>
          </p:grpSp>
          <p:sp>
            <p:nvSpPr>
              <p:cNvPr id="675" name="Rectangle"/>
              <p:cNvSpPr/>
              <p:nvPr/>
            </p:nvSpPr>
            <p:spPr>
              <a:xfrm flipH="1" rot="10800000">
                <a:off x="208759" y="578499"/>
                <a:ext cx="88810" cy="13865"/>
              </a:xfrm>
              <a:prstGeom prst="rect">
                <a:avLst/>
              </a:prstGeom>
              <a:solidFill>
                <a:srgbClr val="000000"/>
              </a:solidFill>
              <a:ln w="50800" cap="flat">
                <a:solidFill>
                  <a:srgbClr val="000000"/>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pic>
          <p:nvPicPr>
            <p:cNvPr id="677" name="Snapshot 2008-09-30 11-49-33.jpg" descr="Snapshot 2008-09-30 11-49-33.jpg"/>
            <p:cNvPicPr>
              <a:picLocks noChangeAspect="1"/>
            </p:cNvPicPr>
            <p:nvPr/>
          </p:nvPicPr>
          <p:blipFill>
            <a:blip r:embed="rId3">
              <a:extLst/>
            </a:blip>
            <a:stretch>
              <a:fillRect/>
            </a:stretch>
          </p:blipFill>
          <p:spPr>
            <a:xfrm>
              <a:off x="299975" y="69599"/>
              <a:ext cx="528959" cy="379088"/>
            </a:xfrm>
            <a:prstGeom prst="rect">
              <a:avLst/>
            </a:prstGeom>
            <a:ln w="12700" cap="flat">
              <a:noFill/>
              <a:miter lim="400000"/>
            </a:ln>
            <a:effectLst/>
          </p:spPr>
        </p:pic>
      </p:grpSp>
      <p:pic>
        <p:nvPicPr>
          <p:cNvPr id="679" name="11949839031316979841alcatel_oxo_nicolas_cle_.svg.med.png" descr="11949839031316979841alcatel_oxo_nicolas_cle_.svg.med.png"/>
          <p:cNvPicPr>
            <a:picLocks noChangeAspect="1"/>
          </p:cNvPicPr>
          <p:nvPr/>
        </p:nvPicPr>
        <p:blipFill>
          <a:blip r:embed="rId2">
            <a:extLst/>
          </a:blip>
          <a:stretch>
            <a:fillRect/>
          </a:stretch>
        </p:blipFill>
        <p:spPr>
          <a:xfrm>
            <a:off x="6286500" y="6045200"/>
            <a:ext cx="3810000" cy="1943100"/>
          </a:xfrm>
          <a:prstGeom prst="rect">
            <a:avLst/>
          </a:prstGeom>
          <a:ln w="12700">
            <a:miter lim="400000"/>
          </a:ln>
        </p:spPr>
      </p:pic>
      <p:sp>
        <p:nvSpPr>
          <p:cNvPr id="680" name="Line"/>
          <p:cNvSpPr/>
          <p:nvPr/>
        </p:nvSpPr>
        <p:spPr>
          <a:xfrm>
            <a:off x="13416826" y="3761611"/>
            <a:ext cx="41156" cy="699626"/>
          </a:xfrm>
          <a:prstGeom prst="line">
            <a:avLst/>
          </a:prstGeom>
          <a:ln w="76200">
            <a:solidFill>
              <a:srgbClr val="FF40FF"/>
            </a:solidFill>
            <a:miter lim="400000"/>
            <a:headEnd type="triangle"/>
            <a:tailEnd type="triangle"/>
          </a:ln>
        </p:spPr>
        <p:txBody>
          <a:bodyPr lIns="0" tIns="0" rIns="0" bIns="0"/>
          <a:lstStyle/>
          <a:p>
            <a:pPr/>
          </a:p>
        </p:txBody>
      </p:sp>
      <p:sp>
        <p:nvSpPr>
          <p:cNvPr id="681" name="Dialup"/>
          <p:cNvSpPr txBox="1"/>
          <p:nvPr/>
        </p:nvSpPr>
        <p:spPr>
          <a:xfrm>
            <a:off x="2599890" y="5702300"/>
            <a:ext cx="130998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Dialup</a:t>
            </a:r>
          </a:p>
        </p:txBody>
      </p:sp>
      <p:sp>
        <p:nvSpPr>
          <p:cNvPr id="682" name="Leased"/>
          <p:cNvSpPr txBox="1"/>
          <p:nvPr/>
        </p:nvSpPr>
        <p:spPr>
          <a:xfrm>
            <a:off x="8520918" y="4254500"/>
            <a:ext cx="138053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Leased</a:t>
            </a:r>
          </a:p>
        </p:txBody>
      </p:sp>
      <p:sp>
        <p:nvSpPr>
          <p:cNvPr id="683" name="http://en.wikipedia.org/wiki/BITNET"/>
          <p:cNvSpPr txBox="1"/>
          <p:nvPr/>
        </p:nvSpPr>
        <p:spPr>
          <a:xfrm>
            <a:off x="340292" y="7023100"/>
            <a:ext cx="5280404" cy="495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46100">
              <a:defRPr sz="2700">
                <a:solidFill>
                  <a:srgbClr val="00F900"/>
                </a:solidFill>
                <a:latin typeface="+mn-lt"/>
                <a:ea typeface="+mn-ea"/>
                <a:cs typeface="+mn-cs"/>
                <a:sym typeface="Gill Sans"/>
              </a:defRPr>
            </a:pPr>
            <a:r>
              <a:t> </a:t>
            </a:r>
            <a:r>
              <a:rPr u="sng">
                <a:hlinkClick r:id="rId4" invalidUrl="" action="" tgtFrame="" tooltip="" history="1" highlightClick="0" endSnd="0"/>
              </a:rPr>
              <a:t>http://en.wikipedia.org/wiki/BITNET</a:t>
            </a:r>
            <a:r>
              <a:t> </a:t>
            </a:r>
          </a:p>
        </p:txBody>
      </p:sp>
      <p:sp>
        <p:nvSpPr>
          <p:cNvPr id="684" name="Clipart: http://www.clker.com/search/networksym/1"/>
          <p:cNvSpPr txBox="1"/>
          <p:nvPr/>
        </p:nvSpPr>
        <p:spPr>
          <a:xfrm>
            <a:off x="84670" y="8229600"/>
            <a:ext cx="6764860"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46100">
              <a:defRPr sz="2600">
                <a:solidFill>
                  <a:srgbClr val="FFFFFF"/>
                </a:solidFill>
                <a:latin typeface="+mn-lt"/>
                <a:ea typeface="+mn-ea"/>
                <a:cs typeface="+mn-cs"/>
                <a:sym typeface="Gill Sans"/>
              </a:defRPr>
            </a:pPr>
            <a:r>
              <a:t>Clipart: </a:t>
            </a:r>
            <a:r>
              <a:rPr sz="2500" u="sng">
                <a:hlinkClick r:id="rId5" invalidUrl="" action="" tgtFrame="" tooltip="" history="1" highlightClick="0" endSnd="0"/>
              </a:rPr>
              <a:t>http://www.clker.com/search/networksym/1</a:t>
            </a:r>
          </a:p>
        </p:txBody>
      </p:sp>
      <p:sp>
        <p:nvSpPr>
          <p:cNvPr id="685" name="Circle"/>
          <p:cNvSpPr/>
          <p:nvPr/>
        </p:nvSpPr>
        <p:spPr>
          <a:xfrm>
            <a:off x="11963400" y="2921000"/>
            <a:ext cx="495300" cy="495300"/>
          </a:xfrm>
          <a:prstGeom prst="ellipse">
            <a:avLst/>
          </a:prstGeom>
          <a:solidFill>
            <a:srgbClr val="00F900"/>
          </a:solidFill>
          <a:ln w="25400">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686" name="Circle"/>
          <p:cNvSpPr/>
          <p:nvPr/>
        </p:nvSpPr>
        <p:spPr>
          <a:xfrm>
            <a:off x="13004800" y="2882900"/>
            <a:ext cx="863600" cy="863600"/>
          </a:xfrm>
          <a:prstGeom prst="ellipse">
            <a:avLst/>
          </a:prstGeom>
          <a:solidFill>
            <a:srgbClr val="FF40FF"/>
          </a:solidFill>
          <a:ln w="25400">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687" name="Circle"/>
          <p:cNvSpPr/>
          <p:nvPr/>
        </p:nvSpPr>
        <p:spPr>
          <a:xfrm>
            <a:off x="12446000" y="2946400"/>
            <a:ext cx="571500" cy="571500"/>
          </a:xfrm>
          <a:prstGeom prst="ellipse">
            <a:avLst/>
          </a:prstGeom>
          <a:solidFill>
            <a:srgbClr val="FF9300"/>
          </a:solidFill>
          <a:ln w="25400">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688" name="Line"/>
          <p:cNvSpPr/>
          <p:nvPr/>
        </p:nvSpPr>
        <p:spPr>
          <a:xfrm flipV="1">
            <a:off x="10305143" y="5741042"/>
            <a:ext cx="1156367" cy="811122"/>
          </a:xfrm>
          <a:prstGeom prst="line">
            <a:avLst/>
          </a:prstGeom>
          <a:ln w="76200">
            <a:solidFill>
              <a:srgbClr val="FFFB00"/>
            </a:solidFill>
            <a:miter lim="400000"/>
            <a:headEnd type="triangle"/>
            <a:tailEnd type="triangle"/>
          </a:ln>
        </p:spPr>
        <p:txBody>
          <a:bodyPr lIns="0" tIns="0" rIns="0" bIns="0"/>
          <a:lstStyle/>
          <a:p>
            <a:pP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90" name="lansing-cleveland-map.png" descr="lansing-cleveland-map.png"/>
          <p:cNvPicPr>
            <a:picLocks noChangeAspect="1"/>
          </p:cNvPicPr>
          <p:nvPr/>
        </p:nvPicPr>
        <p:blipFill>
          <a:blip r:embed="rId2">
            <a:extLst/>
          </a:blip>
          <a:stretch>
            <a:fillRect/>
          </a:stretch>
        </p:blipFill>
        <p:spPr>
          <a:xfrm>
            <a:off x="0" y="-152400"/>
            <a:ext cx="16256000" cy="9436100"/>
          </a:xfrm>
          <a:prstGeom prst="rect">
            <a:avLst/>
          </a:prstGeom>
          <a:ln w="12700">
            <a:miter lim="400000"/>
          </a:ln>
        </p:spPr>
      </p:pic>
      <p:pic>
        <p:nvPicPr>
          <p:cNvPr id="691" name="blocks_gr.png" descr="blocks_gr.png"/>
          <p:cNvPicPr>
            <a:picLocks noChangeAspect="1"/>
          </p:cNvPicPr>
          <p:nvPr/>
        </p:nvPicPr>
        <p:blipFill>
          <a:blip r:embed="rId3">
            <a:extLst/>
          </a:blip>
          <a:stretch>
            <a:fillRect/>
          </a:stretch>
        </p:blipFill>
        <p:spPr>
          <a:xfrm>
            <a:off x="584200" y="1090295"/>
            <a:ext cx="876300" cy="1183006"/>
          </a:xfrm>
          <a:prstGeom prst="rect">
            <a:avLst/>
          </a:prstGeom>
          <a:ln w="38100">
            <a:solidFill>
              <a:srgbClr val="000000"/>
            </a:solidFill>
            <a:miter lim="400000"/>
          </a:ln>
        </p:spPr>
      </p:pic>
      <p:pic>
        <p:nvPicPr>
          <p:cNvPr id="692" name="case-western-logo.png" descr="case-western-logo.png"/>
          <p:cNvPicPr>
            <a:picLocks noChangeAspect="1"/>
          </p:cNvPicPr>
          <p:nvPr/>
        </p:nvPicPr>
        <p:blipFill>
          <a:blip r:embed="rId4">
            <a:extLst/>
          </a:blip>
          <a:stretch>
            <a:fillRect/>
          </a:stretch>
        </p:blipFill>
        <p:spPr>
          <a:xfrm>
            <a:off x="13601700" y="6350000"/>
            <a:ext cx="1064224" cy="1244600"/>
          </a:xfrm>
          <a:prstGeom prst="rect">
            <a:avLst/>
          </a:prstGeom>
          <a:ln w="12700">
            <a:miter lim="400000"/>
          </a:ln>
        </p:spPr>
      </p:pic>
      <p:sp>
        <p:nvSpPr>
          <p:cNvPr id="693" name="Line"/>
          <p:cNvSpPr/>
          <p:nvPr/>
        </p:nvSpPr>
        <p:spPr>
          <a:xfrm>
            <a:off x="1950661" y="475677"/>
            <a:ext cx="3108309" cy="2719290"/>
          </a:xfrm>
          <a:prstGeom prst="line">
            <a:avLst/>
          </a:prstGeom>
          <a:ln w="114300">
            <a:solidFill>
              <a:srgbClr val="FF40FF"/>
            </a:solidFill>
            <a:miter lim="400000"/>
            <a:headEnd type="stealth"/>
            <a:tailEnd type="stealth"/>
          </a:ln>
        </p:spPr>
        <p:txBody>
          <a:bodyPr lIns="0" tIns="0" rIns="0" bIns="0"/>
          <a:lstStyle/>
          <a:p>
            <a:pPr/>
          </a:p>
        </p:txBody>
      </p:sp>
      <p:grpSp>
        <p:nvGrpSpPr>
          <p:cNvPr id="697" name="Group"/>
          <p:cNvGrpSpPr/>
          <p:nvPr/>
        </p:nvGrpSpPr>
        <p:grpSpPr>
          <a:xfrm>
            <a:off x="2984500" y="3307728"/>
            <a:ext cx="11126411" cy="5054606"/>
            <a:chOff x="0" y="0"/>
            <a:chExt cx="11126410" cy="5054604"/>
          </a:xfrm>
        </p:grpSpPr>
        <p:pic>
          <p:nvPicPr>
            <p:cNvPr id="694" name="ToledoLogo1.jpg" descr="ToledoLogo1.jpg"/>
            <p:cNvPicPr>
              <a:picLocks noChangeAspect="1"/>
            </p:cNvPicPr>
            <p:nvPr/>
          </p:nvPicPr>
          <p:blipFill>
            <a:blip r:embed="rId5">
              <a:extLst/>
            </a:blip>
            <a:stretch>
              <a:fillRect/>
            </a:stretch>
          </p:blipFill>
          <p:spPr>
            <a:xfrm>
              <a:off x="0" y="3795927"/>
              <a:ext cx="1998041" cy="1258678"/>
            </a:xfrm>
            <a:prstGeom prst="rect">
              <a:avLst/>
            </a:prstGeom>
            <a:ln w="38100" cap="flat">
              <a:solidFill>
                <a:srgbClr val="000000"/>
              </a:solidFill>
              <a:prstDash val="solid"/>
              <a:miter lim="400000"/>
            </a:ln>
            <a:effectLst/>
          </p:spPr>
        </p:pic>
        <p:sp>
          <p:nvSpPr>
            <p:cNvPr id="695" name="Line"/>
            <p:cNvSpPr/>
            <p:nvPr/>
          </p:nvSpPr>
          <p:spPr>
            <a:xfrm>
              <a:off x="2099338" y="0"/>
              <a:ext cx="679008" cy="4070246"/>
            </a:xfrm>
            <a:prstGeom prst="line">
              <a:avLst/>
            </a:prstGeom>
            <a:noFill/>
            <a:ln w="114300" cap="flat">
              <a:solidFill>
                <a:srgbClr val="FF40FF"/>
              </a:solidFill>
              <a:prstDash val="solid"/>
              <a:miter lim="400000"/>
              <a:headEnd type="stealth" w="med" len="med"/>
              <a:tailEnd type="stealth" w="med" len="med"/>
            </a:ln>
            <a:effectLst/>
          </p:spPr>
          <p:txBody>
            <a:bodyPr wrap="square" lIns="0" tIns="0" rIns="0" bIns="0" numCol="1" anchor="t">
              <a:noAutofit/>
            </a:bodyPr>
            <a:lstStyle/>
            <a:p>
              <a:pPr/>
            </a:p>
          </p:txBody>
        </p:sp>
        <p:sp>
          <p:nvSpPr>
            <p:cNvPr id="696" name="Line"/>
            <p:cNvSpPr/>
            <p:nvPr/>
          </p:nvSpPr>
          <p:spPr>
            <a:xfrm>
              <a:off x="2683671" y="3990466"/>
              <a:ext cx="8442740" cy="1043380"/>
            </a:xfrm>
            <a:prstGeom prst="line">
              <a:avLst/>
            </a:prstGeom>
            <a:noFill/>
            <a:ln w="114300" cap="flat">
              <a:solidFill>
                <a:srgbClr val="FF40FF"/>
              </a:solidFill>
              <a:prstDash val="solid"/>
              <a:miter lim="400000"/>
              <a:headEnd type="stealth" w="med" len="med"/>
              <a:tailEnd type="stealth" w="med" len="med"/>
            </a:ln>
            <a:effectLst/>
          </p:spPr>
          <p:txBody>
            <a:bodyPr wrap="square" lIns="0" tIns="0" rIns="0" bIns="0" numCol="1" anchor="t">
              <a:noAutofit/>
            </a:bodyPr>
            <a:lstStyle/>
            <a:p>
              <a:pPr/>
            </a:p>
          </p:txBody>
        </p:sp>
      </p:grpSp>
      <p:sp>
        <p:nvSpPr>
          <p:cNvPr id="698" name="Saving Money with More &quot;Hops&quot;"/>
          <p:cNvSpPr txBox="1"/>
          <p:nvPr/>
        </p:nvSpPr>
        <p:spPr>
          <a:xfrm>
            <a:off x="8801100" y="1752600"/>
            <a:ext cx="6997700" cy="2298700"/>
          </a:xfrm>
          <a:prstGeom prst="rect">
            <a:avLst/>
          </a:prstGeom>
          <a:solidFill>
            <a:srgbClr val="FFFFFF"/>
          </a:solidFill>
          <a:ln w="38100">
            <a:solidFill>
              <a:srgbClr val="000000"/>
            </a:solidFill>
            <a:miter lim="400000"/>
          </a:ln>
          <a:extLst>
            <a:ext uri="{C572A759-6A51-4108-AA02-DFA0A04FC94B}">
              <ma14:wrappingTextBoxFlag xmlns:ma14="http://schemas.microsoft.com/office/mac/drawingml/2011/main" val="1"/>
            </a:ext>
          </a:extLst>
        </p:spPr>
        <p:txBody>
          <a:bodyPr lIns="38100" tIns="38100" rIns="38100" bIns="38100" anchor="ctr"/>
          <a:lstStyle>
            <a:lvl1pPr algn="ctr" defTabSz="546100">
              <a:defRPr sz="7100">
                <a:solidFill>
                  <a:srgbClr val="FF40FF"/>
                </a:solidFill>
                <a:latin typeface="+mn-lt"/>
                <a:ea typeface="+mn-ea"/>
                <a:cs typeface="+mn-cs"/>
                <a:sym typeface="Gill Sans"/>
              </a:defRPr>
            </a:lvl1pPr>
          </a:lstStyle>
          <a:p>
            <a:pPr/>
            <a:r>
              <a:t>Saving Money with More "Hops"</a:t>
            </a:r>
          </a:p>
        </p:txBody>
      </p:sp>
      <p:sp>
        <p:nvSpPr>
          <p:cNvPr id="699" name="Line"/>
          <p:cNvSpPr/>
          <p:nvPr/>
        </p:nvSpPr>
        <p:spPr>
          <a:xfrm>
            <a:off x="5181223" y="3376874"/>
            <a:ext cx="8899495" cy="4729034"/>
          </a:xfrm>
          <a:prstGeom prst="line">
            <a:avLst/>
          </a:prstGeom>
          <a:ln w="114300">
            <a:solidFill>
              <a:srgbClr val="FF40FF"/>
            </a:solidFill>
            <a:miter lim="400000"/>
            <a:headEnd type="stealth"/>
            <a:tailEnd type="stealth"/>
          </a:ln>
        </p:spPr>
        <p:txBody>
          <a:bodyPr lIns="0" tIns="0" rIns="0" bIns="0"/>
          <a:lstStyle/>
          <a:p>
            <a:pPr/>
          </a:p>
        </p:txBody>
      </p:sp>
      <p:pic>
        <p:nvPicPr>
          <p:cNvPr id="700" name="university-of-michigan_logo.jpg" descr="university-of-michigan_logo.jpg"/>
          <p:cNvPicPr>
            <a:picLocks noChangeAspect="1"/>
          </p:cNvPicPr>
          <p:nvPr/>
        </p:nvPicPr>
        <p:blipFill>
          <a:blip r:embed="rId6">
            <a:extLst/>
          </a:blip>
          <a:stretch>
            <a:fillRect/>
          </a:stretch>
        </p:blipFill>
        <p:spPr>
          <a:xfrm>
            <a:off x="5930900" y="2653145"/>
            <a:ext cx="1981200" cy="1245755"/>
          </a:xfrm>
          <a:prstGeom prst="rect">
            <a:avLst/>
          </a:prstGeom>
          <a:ln w="38100">
            <a:solidFill>
              <a:srgbClr val="000000"/>
            </a:solidFill>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97"/>
                                        </p:tgtEl>
                                        <p:attrNameLst>
                                          <p:attrName>style.visibility</p:attrName>
                                        </p:attrNameLst>
                                      </p:cBhvr>
                                      <p:to>
                                        <p:strVal val="visible"/>
                                      </p:to>
                                    </p:set>
                                  </p:childTnLst>
                                </p:cTn>
                              </p:par>
                            </p:childTnLst>
                          </p:cTn>
                        </p:par>
                        <p:par>
                          <p:cTn id="7" fill="hold">
                            <p:stCondLst>
                              <p:cond delay="0"/>
                            </p:stCondLst>
                            <p:childTnLst>
                              <p:par>
                                <p:cTn id="8" presetClass="exit" nodeType="afterEffect" presetSubtype="0" presetID="1" grpId="2" fill="hold">
                                  <p:stCondLst>
                                    <p:cond delay="0"/>
                                  </p:stCondLst>
                                  <p:iterate type="el" backwards="0">
                                    <p:tmAbs val="0"/>
                                  </p:iterate>
                                  <p:childTnLst>
                                    <p:set>
                                      <p:cBhvr>
                                        <p:cTn id="9" fill="hold">
                                          <p:stCondLst>
                                            <p:cond delay="0"/>
                                          </p:stCondLst>
                                        </p:cTn>
                                        <p:tgtEl>
                                          <p:spTgt spid="69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99" grpId="2"/>
      <p:bldP build="whole" bldLvl="1" animBg="1" rev="0" advAuto="0" spid="697" grpId="1"/>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2" name="Store and Forward Networking"/>
          <p:cNvSpPr txBox="1"/>
          <p:nvPr>
            <p:ph type="title"/>
          </p:nvPr>
        </p:nvSpPr>
        <p:spPr>
          <a:prstGeom prst="rect">
            <a:avLst/>
          </a:prstGeom>
        </p:spPr>
        <p:txBody>
          <a:bodyPr/>
          <a:lstStyle>
            <a:lvl1pPr>
              <a:defRPr>
                <a:solidFill>
                  <a:srgbClr val="00F900"/>
                </a:solidFill>
              </a:defRPr>
            </a:lvl1pPr>
          </a:lstStyle>
          <a:p>
            <a:pPr/>
            <a:r>
              <a:t>Store and Forward Networking</a:t>
            </a:r>
          </a:p>
        </p:txBody>
      </p:sp>
      <p:sp>
        <p:nvSpPr>
          <p:cNvPr id="703" name="Typically specialized in Mail…"/>
          <p:cNvSpPr txBox="1"/>
          <p:nvPr>
            <p:ph type="body" sz="half" idx="1"/>
          </p:nvPr>
        </p:nvSpPr>
        <p:spPr>
          <a:xfrm>
            <a:off x="1155700" y="2603500"/>
            <a:ext cx="9258300" cy="5702300"/>
          </a:xfrm>
          <a:prstGeom prst="rect">
            <a:avLst/>
          </a:prstGeom>
        </p:spPr>
        <p:txBody>
          <a:bodyPr/>
          <a:lstStyle/>
          <a:p>
            <a:pPr/>
            <a:r>
              <a:t>Typically specialized in Mail</a:t>
            </a:r>
          </a:p>
          <a:p>
            <a:pPr/>
            <a:r>
              <a:t>E-Mail could make it across the country in six hours to about 2 days</a:t>
            </a:r>
          </a:p>
          <a:p>
            <a:pPr/>
            <a:r>
              <a:t>You generally focused your life on one computer</a:t>
            </a:r>
          </a:p>
          <a:p>
            <a:pPr/>
            <a:r>
              <a:t>Early 1980’s</a:t>
            </a:r>
          </a:p>
        </p:txBody>
      </p:sp>
      <p:sp>
        <p:nvSpPr>
          <p:cNvPr id="704" name="http://en.wikipedia.org/wiki/IBM_3270"/>
          <p:cNvSpPr txBox="1"/>
          <p:nvPr/>
        </p:nvSpPr>
        <p:spPr>
          <a:xfrm>
            <a:off x="6259475" y="8026400"/>
            <a:ext cx="94615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FFFB00"/>
                </a:solidFill>
                <a:latin typeface="+mn-lt"/>
                <a:ea typeface="+mn-ea"/>
                <a:cs typeface="+mn-cs"/>
                <a:sym typeface="Gill Sans"/>
                <a:hlinkClick r:id="rId3" invalidUrl="" action="" tgtFrame="" tooltip="" history="1" highlightClick="0" endSnd="0"/>
              </a:defRPr>
            </a:lvl1pPr>
          </a:lstStyle>
          <a:p>
            <a:pPr/>
            <a:r>
              <a:rPr>
                <a:hlinkClick r:id="rId3" invalidUrl="" action="" tgtFrame="" tooltip="" history="1" highlightClick="0" endSnd="0"/>
              </a:rPr>
              <a:t>http://en.wikipedia.org/wiki/IBM_3270</a:t>
            </a:r>
          </a:p>
        </p:txBody>
      </p:sp>
      <p:pic>
        <p:nvPicPr>
          <p:cNvPr id="705" name="IBM-3279.jpg" descr="IBM-3279.jpg"/>
          <p:cNvPicPr>
            <a:picLocks noChangeAspect="1"/>
          </p:cNvPicPr>
          <p:nvPr/>
        </p:nvPicPr>
        <p:blipFill>
          <a:blip r:embed="rId4">
            <a:extLst/>
          </a:blip>
          <a:stretch>
            <a:fillRect/>
          </a:stretch>
        </p:blipFill>
        <p:spPr>
          <a:xfrm>
            <a:off x="11099800" y="2816900"/>
            <a:ext cx="4114800" cy="4574500"/>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Copyright Thanks"/>
          <p:cNvSpPr txBox="1"/>
          <p:nvPr>
            <p:ph type="title"/>
          </p:nvPr>
        </p:nvSpPr>
        <p:spPr>
          <a:prstGeom prst="rect">
            <a:avLst/>
          </a:prstGeom>
        </p:spPr>
        <p:txBody>
          <a:bodyPr/>
          <a:lstStyle>
            <a:lvl1pPr>
              <a:defRPr>
                <a:solidFill>
                  <a:srgbClr val="00F900"/>
                </a:solidFill>
              </a:defRPr>
            </a:lvl1pPr>
          </a:lstStyle>
          <a:p>
            <a:pPr/>
            <a:r>
              <a:t>Copyright Thanks</a:t>
            </a:r>
          </a:p>
        </p:txBody>
      </p:sp>
      <p:sp>
        <p:nvSpPr>
          <p:cNvPr id="169" name="Thanks to IEEE Computer for permission to use IEEE Computer magazine articles associated with the videos…"/>
          <p:cNvSpPr txBox="1"/>
          <p:nvPr>
            <p:ph type="body" idx="1"/>
          </p:nvPr>
        </p:nvSpPr>
        <p:spPr>
          <a:prstGeom prst="rect">
            <a:avLst/>
          </a:prstGeom>
        </p:spPr>
        <p:txBody>
          <a:bodyPr/>
          <a:lstStyle/>
          <a:p>
            <a:pPr/>
            <a:r>
              <a:t>Thanks to IEEE Computer for permission to use IEEE Computer magazine articles associated with the videos</a:t>
            </a:r>
          </a:p>
          <a:p>
            <a:pPr/>
            <a:r>
              <a:t>Thanks to Richard Wiggins for the use of his video material</a:t>
            </a:r>
          </a:p>
          <a:p>
            <a:pPr/>
            <a:r>
              <a:t>Thanks to Dave Malicke and Open Michigan (open.umich.edu) for help with copyright review of these materials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9" name="BITNET"/>
          <p:cNvSpPr txBox="1"/>
          <p:nvPr>
            <p:ph type="title"/>
          </p:nvPr>
        </p:nvSpPr>
        <p:spPr>
          <a:xfrm>
            <a:off x="1155700" y="241300"/>
            <a:ext cx="6248400" cy="2298700"/>
          </a:xfrm>
          <a:prstGeom prst="rect">
            <a:avLst/>
          </a:prstGeom>
        </p:spPr>
        <p:txBody>
          <a:bodyPr/>
          <a:lstStyle>
            <a:lvl1pPr>
              <a:defRPr>
                <a:solidFill>
                  <a:srgbClr val="FFFB00"/>
                </a:solidFill>
              </a:defRPr>
            </a:lvl1pPr>
          </a:lstStyle>
          <a:p>
            <a:pPr/>
            <a:r>
              <a:t>BITNET</a:t>
            </a:r>
          </a:p>
        </p:txBody>
      </p:sp>
      <p:sp>
        <p:nvSpPr>
          <p:cNvPr id="710" name="Typically specialized in Mail…"/>
          <p:cNvSpPr txBox="1"/>
          <p:nvPr>
            <p:ph type="body" sz="half" idx="1"/>
          </p:nvPr>
        </p:nvSpPr>
        <p:spPr>
          <a:xfrm>
            <a:off x="1155700" y="2603500"/>
            <a:ext cx="7112000" cy="5702300"/>
          </a:xfrm>
          <a:prstGeom prst="rect">
            <a:avLst/>
          </a:prstGeom>
        </p:spPr>
        <p:txBody>
          <a:bodyPr/>
          <a:lstStyle/>
          <a:p>
            <a:pPr/>
            <a:r>
              <a:t>Typically specialized in Mail</a:t>
            </a:r>
          </a:p>
          <a:p>
            <a:pPr/>
            <a:r>
              <a:t>E-Mail could make it across the country in 6-hours to about 2 days</a:t>
            </a:r>
          </a:p>
          <a:p>
            <a:pPr/>
            <a:r>
              <a:t>You generally focused your life on one computer</a:t>
            </a:r>
          </a:p>
          <a:p>
            <a:pPr/>
            <a:r>
              <a:t>Academic network in the 1980’s</a:t>
            </a:r>
          </a:p>
        </p:txBody>
      </p:sp>
      <p:sp>
        <p:nvSpPr>
          <p:cNvPr id="711" name="http://www.columbia.edu/acis/history/bitnet.jpg"/>
          <p:cNvSpPr txBox="1"/>
          <p:nvPr/>
        </p:nvSpPr>
        <p:spPr>
          <a:xfrm>
            <a:off x="723546" y="8242300"/>
            <a:ext cx="7349766" cy="546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000">
                <a:solidFill>
                  <a:srgbClr val="FFFB00"/>
                </a:solidFill>
                <a:latin typeface="+mn-lt"/>
                <a:ea typeface="+mn-ea"/>
                <a:cs typeface="+mn-cs"/>
                <a:sym typeface="Gill Sans"/>
              </a:defRPr>
            </a:lvl1pPr>
          </a:lstStyle>
          <a:p>
            <a:pPr/>
            <a:r>
              <a:t>http://www.columbia.edu/acis/history/bitnet.jpg</a:t>
            </a:r>
          </a:p>
        </p:txBody>
      </p:sp>
      <p:pic>
        <p:nvPicPr>
          <p:cNvPr id="712" name="bitnet-from-columbia.jpg" descr="bitnet-from-columbia.jpg"/>
          <p:cNvPicPr>
            <a:picLocks noChangeAspect="1"/>
          </p:cNvPicPr>
          <p:nvPr/>
        </p:nvPicPr>
        <p:blipFill>
          <a:blip r:embed="rId2">
            <a:extLst/>
          </a:blip>
          <a:stretch>
            <a:fillRect/>
          </a:stretch>
        </p:blipFill>
        <p:spPr>
          <a:xfrm>
            <a:off x="9024180" y="228600"/>
            <a:ext cx="6761920" cy="8674100"/>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4" name="Research Networks 1960-1980’s"/>
          <p:cNvSpPr txBox="1"/>
          <p:nvPr>
            <p:ph type="title"/>
          </p:nvPr>
        </p:nvSpPr>
        <p:spPr>
          <a:xfrm>
            <a:off x="901700" y="609600"/>
            <a:ext cx="8305800" cy="2298700"/>
          </a:xfrm>
          <a:prstGeom prst="rect">
            <a:avLst/>
          </a:prstGeom>
        </p:spPr>
        <p:txBody>
          <a:bodyPr/>
          <a:lstStyle/>
          <a:p>
            <a:pPr>
              <a:defRPr>
                <a:solidFill>
                  <a:srgbClr val="00F900"/>
                </a:solidFill>
              </a:defRPr>
            </a:pPr>
            <a:r>
              <a:t>Research Networks</a:t>
            </a:r>
          </a:p>
          <a:p>
            <a:pPr>
              <a:defRPr>
                <a:solidFill>
                  <a:srgbClr val="00F900"/>
                </a:solidFill>
              </a:defRPr>
            </a:pPr>
            <a:r>
              <a:t>1960-1980’s</a:t>
            </a:r>
          </a:p>
        </p:txBody>
      </p:sp>
      <p:sp>
        <p:nvSpPr>
          <p:cNvPr id="715" name="How can we avoid having a direct connection between all pairs of computers or long snake-like connections?…"/>
          <p:cNvSpPr txBox="1"/>
          <p:nvPr>
            <p:ph type="body" sz="half" idx="1"/>
          </p:nvPr>
        </p:nvSpPr>
        <p:spPr>
          <a:xfrm>
            <a:off x="1130300" y="2971800"/>
            <a:ext cx="8356600" cy="5702300"/>
          </a:xfrm>
          <a:prstGeom prst="rect">
            <a:avLst/>
          </a:prstGeom>
        </p:spPr>
        <p:txBody>
          <a:bodyPr/>
          <a:lstStyle/>
          <a:p>
            <a:pPr/>
            <a:r>
              <a:t>How can we avoid having a direct connection between all pairs of computers or long snake-like connections?</a:t>
            </a:r>
          </a:p>
          <a:p>
            <a:pPr/>
            <a:r>
              <a:t>How can we dynamically handle outages switching between multiple paths?</a:t>
            </a:r>
          </a:p>
          <a:p>
            <a:pPr/>
            <a:r>
              <a:t>How to transport many messages simultaneously and efficiently?</a:t>
            </a:r>
          </a:p>
        </p:txBody>
      </p:sp>
      <p:sp>
        <p:nvSpPr>
          <p:cNvPr id="716" name="http://som.csudh.edu/fac/lpress/history/arpamaps/"/>
          <p:cNvSpPr txBox="1"/>
          <p:nvPr/>
        </p:nvSpPr>
        <p:spPr>
          <a:xfrm>
            <a:off x="8888908" y="8439150"/>
            <a:ext cx="7073901" cy="482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546100">
              <a:defRPr sz="2600">
                <a:solidFill>
                  <a:srgbClr val="FFFB00"/>
                </a:solidFill>
                <a:latin typeface="+mn-lt"/>
                <a:ea typeface="+mn-ea"/>
                <a:cs typeface="+mn-cs"/>
                <a:sym typeface="Gill Sans"/>
              </a:defRPr>
            </a:lvl1pPr>
          </a:lstStyle>
          <a:p>
            <a:pPr/>
            <a:r>
              <a:t>http://som.csudh.edu/fac/lpress/history/arpamaps/</a:t>
            </a:r>
          </a:p>
        </p:txBody>
      </p:sp>
      <p:pic>
        <p:nvPicPr>
          <p:cNvPr id="717" name="press.png" descr="press.png"/>
          <p:cNvPicPr>
            <a:picLocks noChangeAspect="1"/>
          </p:cNvPicPr>
          <p:nvPr/>
        </p:nvPicPr>
        <p:blipFill>
          <a:blip r:embed="rId2">
            <a:extLst/>
          </a:blip>
          <a:stretch>
            <a:fillRect/>
          </a:stretch>
        </p:blipFill>
        <p:spPr>
          <a:xfrm>
            <a:off x="10020300" y="511343"/>
            <a:ext cx="5842000" cy="3597117"/>
          </a:xfrm>
          <a:prstGeom prst="rect">
            <a:avLst/>
          </a:prstGeom>
          <a:ln w="12700">
            <a:miter lim="400000"/>
          </a:ln>
        </p:spPr>
      </p:pic>
      <p:pic>
        <p:nvPicPr>
          <p:cNvPr id="718" name="f10aug1972.png" descr="f10aug1972.png"/>
          <p:cNvPicPr>
            <a:picLocks noChangeAspect="1"/>
          </p:cNvPicPr>
          <p:nvPr/>
        </p:nvPicPr>
        <p:blipFill>
          <a:blip r:embed="rId3">
            <a:extLst/>
          </a:blip>
          <a:stretch>
            <a:fillRect/>
          </a:stretch>
        </p:blipFill>
        <p:spPr>
          <a:xfrm>
            <a:off x="9906000" y="4582140"/>
            <a:ext cx="5956300" cy="3545861"/>
          </a:xfrm>
          <a:prstGeom prst="rect">
            <a:avLst/>
          </a:prstGeom>
          <a:ln w="12700">
            <a:miter lim="400000"/>
          </a:ln>
        </p:spPr>
      </p:pic>
      <p:sp>
        <p:nvSpPr>
          <p:cNvPr id="719" name="December 1969"/>
          <p:cNvSpPr txBox="1"/>
          <p:nvPr/>
        </p:nvSpPr>
        <p:spPr>
          <a:xfrm>
            <a:off x="11754271" y="2184400"/>
            <a:ext cx="3118025"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433FF"/>
                </a:solidFill>
                <a:latin typeface="+mn-lt"/>
                <a:ea typeface="+mn-ea"/>
                <a:cs typeface="+mn-cs"/>
                <a:sym typeface="Gill Sans"/>
              </a:defRPr>
            </a:lvl1pPr>
          </a:lstStyle>
          <a:p>
            <a:pPr/>
            <a:r>
              <a:t>December 1969</a:t>
            </a:r>
          </a:p>
        </p:txBody>
      </p:sp>
      <p:sp>
        <p:nvSpPr>
          <p:cNvPr id="720" name="August 1972"/>
          <p:cNvSpPr txBox="1"/>
          <p:nvPr/>
        </p:nvSpPr>
        <p:spPr>
          <a:xfrm>
            <a:off x="11349335" y="7353300"/>
            <a:ext cx="2441154"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433FF"/>
                </a:solidFill>
                <a:latin typeface="+mn-lt"/>
                <a:ea typeface="+mn-ea"/>
                <a:cs typeface="+mn-cs"/>
                <a:sym typeface="Gill Sans"/>
              </a:defRPr>
            </a:lvl1pPr>
          </a:lstStyle>
          <a:p>
            <a:pPr/>
            <a:r>
              <a:t>August 1972</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2" name="Efficient Message Transmission:  Packet Switching"/>
          <p:cNvSpPr txBox="1"/>
          <p:nvPr>
            <p:ph type="title"/>
          </p:nvPr>
        </p:nvSpPr>
        <p:spPr>
          <a:prstGeom prst="rect">
            <a:avLst/>
          </a:prstGeom>
        </p:spPr>
        <p:txBody>
          <a:bodyPr/>
          <a:lstStyle>
            <a:lvl1pPr>
              <a:defRPr>
                <a:solidFill>
                  <a:srgbClr val="FFFB00"/>
                </a:solidFill>
              </a:defRPr>
            </a:lvl1pPr>
          </a:lstStyle>
          <a:p>
            <a:pPr/>
            <a:r>
              <a:t>Efficient Message Transmission:  Packet Switching</a:t>
            </a:r>
          </a:p>
        </p:txBody>
      </p:sp>
      <p:sp>
        <p:nvSpPr>
          <p:cNvPr id="723" name="Challenge:  in a simple approach, like store-and-forward, large messages block small ones…"/>
          <p:cNvSpPr txBox="1"/>
          <p:nvPr>
            <p:ph type="body" idx="1"/>
          </p:nvPr>
        </p:nvSpPr>
        <p:spPr>
          <a:prstGeom prst="rect">
            <a:avLst/>
          </a:prstGeom>
        </p:spPr>
        <p:txBody>
          <a:bodyPr/>
          <a:lstStyle/>
          <a:p>
            <a:pPr/>
            <a:r>
              <a:t>Challenge:  in a simple approach, like store-and-forward, large messages block small ones</a:t>
            </a:r>
          </a:p>
          <a:p>
            <a:pPr/>
            <a:r>
              <a:t>Break each message into </a:t>
            </a:r>
            <a:r>
              <a:rPr>
                <a:solidFill>
                  <a:srgbClr val="00F900"/>
                </a:solidFill>
              </a:rPr>
              <a:t>packets</a:t>
            </a:r>
          </a:p>
          <a:p>
            <a:pPr/>
            <a:r>
              <a:t>Can allow the packets from a single message to travel over different paths, dynamically adjusting for use</a:t>
            </a:r>
          </a:p>
          <a:p>
            <a:pPr/>
            <a:r>
              <a:t>Use special-purpose computers, called </a:t>
            </a:r>
            <a:r>
              <a:rPr>
                <a:solidFill>
                  <a:srgbClr val="FF40FF"/>
                </a:solidFill>
              </a:rPr>
              <a:t>routers</a:t>
            </a:r>
            <a:r>
              <a:t>, for the traffic control</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7" name="Packet Switching - Postcards"/>
          <p:cNvSpPr txBox="1"/>
          <p:nvPr>
            <p:ph type="title"/>
          </p:nvPr>
        </p:nvSpPr>
        <p:spPr>
          <a:xfrm>
            <a:off x="6591300" y="241300"/>
            <a:ext cx="9182100" cy="2298700"/>
          </a:xfrm>
          <a:prstGeom prst="rect">
            <a:avLst/>
          </a:prstGeom>
        </p:spPr>
        <p:txBody>
          <a:bodyPr/>
          <a:lstStyle>
            <a:lvl1pPr>
              <a:defRPr>
                <a:solidFill>
                  <a:srgbClr val="00F900"/>
                </a:solidFill>
              </a:defRPr>
            </a:lvl1pPr>
          </a:lstStyle>
          <a:p>
            <a:pPr/>
            <a:r>
              <a:t>Packet Switching - Postcards</a:t>
            </a:r>
          </a:p>
        </p:txBody>
      </p:sp>
      <p:sp>
        <p:nvSpPr>
          <p:cNvPr id="728" name="Hello there, have a nice day."/>
          <p:cNvSpPr txBox="1"/>
          <p:nvPr/>
        </p:nvSpPr>
        <p:spPr>
          <a:xfrm>
            <a:off x="925227" y="1485900"/>
            <a:ext cx="5243513" cy="622300"/>
          </a:xfrm>
          <a:prstGeom prst="rect">
            <a:avLst/>
          </a:prstGeom>
          <a:solidFill>
            <a:srgbClr val="FF40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Hello there, have a nice day.</a:t>
            </a:r>
          </a:p>
        </p:txBody>
      </p:sp>
      <p:sp>
        <p:nvSpPr>
          <p:cNvPr id="729" name="Hello ther (1, csev, daphne)"/>
          <p:cNvSpPr txBox="1"/>
          <p:nvPr/>
        </p:nvSpPr>
        <p:spPr>
          <a:xfrm>
            <a:off x="996057" y="4000500"/>
            <a:ext cx="5130999" cy="622300"/>
          </a:xfrm>
          <a:prstGeom prst="rect">
            <a:avLst/>
          </a:prstGeom>
          <a:solidFill>
            <a:srgbClr val="0433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Hello ther (1, csev, daphne)</a:t>
            </a:r>
          </a:p>
        </p:txBody>
      </p:sp>
      <p:sp>
        <p:nvSpPr>
          <p:cNvPr id="730" name="e, have a (2, csev, daphne)"/>
          <p:cNvSpPr txBox="1"/>
          <p:nvPr/>
        </p:nvSpPr>
        <p:spPr>
          <a:xfrm>
            <a:off x="936476" y="5143500"/>
            <a:ext cx="4767561" cy="622300"/>
          </a:xfrm>
          <a:prstGeom prst="rect">
            <a:avLst/>
          </a:prstGeom>
          <a:solidFill>
            <a:srgbClr val="0433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e, have a (2, csev, daphne)</a:t>
            </a:r>
          </a:p>
        </p:txBody>
      </p:sp>
      <p:sp>
        <p:nvSpPr>
          <p:cNvPr id="731" name="nice day. (3, csev, daphne)"/>
          <p:cNvSpPr txBox="1"/>
          <p:nvPr/>
        </p:nvSpPr>
        <p:spPr>
          <a:xfrm>
            <a:off x="959693" y="6286500"/>
            <a:ext cx="4721127" cy="622300"/>
          </a:xfrm>
          <a:prstGeom prst="rect">
            <a:avLst/>
          </a:prstGeom>
          <a:solidFill>
            <a:srgbClr val="0433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nice day. (3, csev, daphne)</a:t>
            </a:r>
          </a:p>
        </p:txBody>
      </p:sp>
      <p:pic>
        <p:nvPicPr>
          <p:cNvPr id="732" name="Untitled.png" descr="Untitled.png"/>
          <p:cNvPicPr>
            <a:picLocks noChangeAspect="1"/>
          </p:cNvPicPr>
          <p:nvPr/>
        </p:nvPicPr>
        <p:blipFill>
          <a:blip r:embed="rId3">
            <a:extLst/>
          </a:blip>
          <a:stretch>
            <a:fillRect/>
          </a:stretch>
        </p:blipFill>
        <p:spPr>
          <a:xfrm>
            <a:off x="10477208" y="2819400"/>
            <a:ext cx="5295901" cy="4346636"/>
          </a:xfrm>
          <a:prstGeom prst="rect">
            <a:avLst/>
          </a:prstGeom>
          <a:ln w="12700">
            <a:miter lim="400000"/>
          </a:ln>
        </p:spPr>
      </p:pic>
      <p:sp>
        <p:nvSpPr>
          <p:cNvPr id="733" name="http://www.flickr.com/photos/stephoto/1519649375/"/>
          <p:cNvSpPr txBox="1"/>
          <p:nvPr/>
        </p:nvSpPr>
        <p:spPr>
          <a:xfrm>
            <a:off x="7878914" y="8286750"/>
            <a:ext cx="7941935" cy="533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2900">
                <a:solidFill>
                  <a:srgbClr val="FFFB00"/>
                </a:solidFill>
                <a:latin typeface="+mn-lt"/>
                <a:ea typeface="+mn-ea"/>
                <a:cs typeface="+mn-cs"/>
                <a:sym typeface="Gill Sans"/>
                <a:hlinkClick r:id="rId4" invalidUrl="" action="" tgtFrame="" tooltip="" history="1" highlightClick="0" endSnd="0"/>
              </a:defRPr>
            </a:lvl1pPr>
          </a:lstStyle>
          <a:p>
            <a:pPr/>
            <a:r>
              <a:rPr>
                <a:hlinkClick r:id="rId4" invalidUrl="" action="" tgtFrame="" tooltip="" history="1" highlightClick="0" endSnd="0"/>
              </a:rPr>
              <a:t>http://www.flickr.com/photos/stephoto/1519649375/</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L 0.603743 0.114649" origin="layout" pathEditMode="relative">
                                      <p:cBhvr>
                                        <p:cTn id="6" dur="1000" fill="hold"/>
                                        <p:tgtEl>
                                          <p:spTgt spid="729"/>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Class="path" nodeType="clickEffect" presetSubtype="0" presetID="-1" grpId="2" accel="50000" decel="50000" fill="hold">
                                  <p:stCondLst>
                                    <p:cond delay="0"/>
                                  </p:stCondLst>
                                  <p:childTnLst>
                                    <p:animMotion path="M 0.000000 0.000000 L 0.604807 0.000694" origin="layout" pathEditMode="relative">
                                      <p:cBhvr>
                                        <p:cTn id="10" dur="1000" fill="hold"/>
                                        <p:tgtEl>
                                          <p:spTgt spid="730"/>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Class="path" nodeType="clickEffect" presetSubtype="0" presetID="-1" grpId="3" accel="50000" decel="50000" fill="hold">
                                  <p:stCondLst>
                                    <p:cond delay="0"/>
                                  </p:stCondLst>
                                  <p:childTnLst>
                                    <p:animMotion path="M 0.000000 0.000000 L 0.610596 -0.133601" origin="layout" pathEditMode="relative">
                                      <p:cBhvr>
                                        <p:cTn id="14" dur="1000" fill="hold"/>
                                        <p:tgtEl>
                                          <p:spTgt spid="731"/>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7" name="e, have a (2, csev, daphne)"/>
          <p:cNvSpPr txBox="1"/>
          <p:nvPr/>
        </p:nvSpPr>
        <p:spPr>
          <a:xfrm>
            <a:off x="936476" y="5143500"/>
            <a:ext cx="4767561" cy="622300"/>
          </a:xfrm>
          <a:prstGeom prst="rect">
            <a:avLst/>
          </a:prstGeom>
          <a:solidFill>
            <a:srgbClr val="0433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e, have a (2, csev, daphne)</a:t>
            </a:r>
          </a:p>
        </p:txBody>
      </p:sp>
      <p:sp>
        <p:nvSpPr>
          <p:cNvPr id="738" name="nice day. (3, csev, daphne)"/>
          <p:cNvSpPr txBox="1"/>
          <p:nvPr/>
        </p:nvSpPr>
        <p:spPr>
          <a:xfrm>
            <a:off x="964517" y="5145949"/>
            <a:ext cx="4721127" cy="622301"/>
          </a:xfrm>
          <a:prstGeom prst="rect">
            <a:avLst/>
          </a:prstGeom>
          <a:solidFill>
            <a:srgbClr val="0433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nice day. (3, csev, daphne)</a:t>
            </a:r>
          </a:p>
        </p:txBody>
      </p:sp>
      <p:sp>
        <p:nvSpPr>
          <p:cNvPr id="739" name="Packet Switching - Postcards"/>
          <p:cNvSpPr txBox="1"/>
          <p:nvPr>
            <p:ph type="title"/>
          </p:nvPr>
        </p:nvSpPr>
        <p:spPr>
          <a:xfrm>
            <a:off x="482600" y="469900"/>
            <a:ext cx="9182100" cy="2298700"/>
          </a:xfrm>
          <a:prstGeom prst="rect">
            <a:avLst/>
          </a:prstGeom>
        </p:spPr>
        <p:txBody>
          <a:bodyPr/>
          <a:lstStyle>
            <a:lvl1pPr>
              <a:defRPr>
                <a:solidFill>
                  <a:srgbClr val="00F900"/>
                </a:solidFill>
              </a:defRPr>
            </a:lvl1pPr>
          </a:lstStyle>
          <a:p>
            <a:pPr/>
            <a:r>
              <a:t>Packet Switching - Postcards</a:t>
            </a:r>
          </a:p>
        </p:txBody>
      </p:sp>
      <p:sp>
        <p:nvSpPr>
          <p:cNvPr id="740" name="Hello there, have a nice day."/>
          <p:cNvSpPr txBox="1"/>
          <p:nvPr/>
        </p:nvSpPr>
        <p:spPr>
          <a:xfrm>
            <a:off x="9853327" y="7886700"/>
            <a:ext cx="5243513" cy="622300"/>
          </a:xfrm>
          <a:prstGeom prst="rect">
            <a:avLst/>
          </a:prstGeom>
          <a:solidFill>
            <a:srgbClr val="FF40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Hello there, have a nice day.</a:t>
            </a:r>
          </a:p>
        </p:txBody>
      </p:sp>
      <p:sp>
        <p:nvSpPr>
          <p:cNvPr id="741" name="Hello ther (1, csev, daphne)"/>
          <p:cNvSpPr txBox="1"/>
          <p:nvPr/>
        </p:nvSpPr>
        <p:spPr>
          <a:xfrm>
            <a:off x="996057" y="5143500"/>
            <a:ext cx="5130999" cy="622300"/>
          </a:xfrm>
          <a:prstGeom prst="rect">
            <a:avLst/>
          </a:prstGeom>
          <a:solidFill>
            <a:srgbClr val="0433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Hello ther (1, csev, daphne)</a:t>
            </a:r>
          </a:p>
        </p:txBody>
      </p:sp>
      <p:pic>
        <p:nvPicPr>
          <p:cNvPr id="742" name="Untitled.png" descr="Untitled.png"/>
          <p:cNvPicPr>
            <a:picLocks noChangeAspect="1"/>
          </p:cNvPicPr>
          <p:nvPr/>
        </p:nvPicPr>
        <p:blipFill>
          <a:blip r:embed="rId2">
            <a:extLst/>
          </a:blip>
          <a:stretch>
            <a:fillRect/>
          </a:stretch>
        </p:blipFill>
        <p:spPr>
          <a:xfrm>
            <a:off x="901408" y="3098800"/>
            <a:ext cx="5295901" cy="4346636"/>
          </a:xfrm>
          <a:prstGeom prst="rect">
            <a:avLst/>
          </a:prstGeom>
          <a:ln w="12700">
            <a:miter lim="400000"/>
          </a:ln>
        </p:spPr>
      </p:pic>
      <p:sp>
        <p:nvSpPr>
          <p:cNvPr id="743" name="http://www.flickr.com/photos/stephoto/1519649375/"/>
          <p:cNvSpPr txBox="1"/>
          <p:nvPr/>
        </p:nvSpPr>
        <p:spPr>
          <a:xfrm>
            <a:off x="373214" y="8286750"/>
            <a:ext cx="7941935" cy="533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2900">
                <a:solidFill>
                  <a:srgbClr val="FFFB00"/>
                </a:solidFill>
                <a:latin typeface="+mn-lt"/>
                <a:ea typeface="+mn-ea"/>
                <a:cs typeface="+mn-cs"/>
                <a:sym typeface="Gill Sans"/>
                <a:hlinkClick r:id="rId3" invalidUrl="" action="" tgtFrame="" tooltip="" history="1" highlightClick="0" endSnd="0"/>
              </a:defRPr>
            </a:lvl1pPr>
          </a:lstStyle>
          <a:p>
            <a:pPr/>
            <a:r>
              <a:rPr>
                <a:hlinkClick r:id="rId3" invalidUrl="" action="" tgtFrame="" tooltip="" history="1" highlightClick="0" endSnd="0"/>
              </a:rPr>
              <a:t>http://www.flickr.com/photos/stephoto/1519649375/</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L 0.572247 -0.127586" origin="layout" pathEditMode="relative">
                                      <p:cBhvr>
                                        <p:cTn id="6" dur="1000" fill="hold"/>
                                        <p:tgtEl>
                                          <p:spTgt spid="741"/>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Class="path" nodeType="clickEffect" presetSubtype="0" presetID="-1" grpId="2" accel="50000" decel="50000" fill="hold">
                                  <p:stCondLst>
                                    <p:cond delay="0"/>
                                  </p:stCondLst>
                                  <p:childTnLst>
                                    <p:animMotion path="M 0.000000 0.000000 L 0.600573 0.103117" origin="layout" pathEditMode="relative">
                                      <p:cBhvr>
                                        <p:cTn id="10" dur="1000" fill="hold"/>
                                        <p:tgtEl>
                                          <p:spTgt spid="738"/>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Class="path" nodeType="clickEffect" presetSubtype="0" presetID="-1" grpId="3" accel="50000" decel="50000" fill="hold">
                                  <p:stCondLst>
                                    <p:cond delay="0"/>
                                  </p:stCondLst>
                                  <p:childTnLst>
                                    <p:animMotion path="M 0.000000 0.000000 L 0.604807 0.000694" origin="layout" pathEditMode="relative">
                                      <p:cBhvr>
                                        <p:cTn id="14" dur="1000" fill="hold"/>
                                        <p:tgtEl>
                                          <p:spTgt spid="737"/>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7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40" grpId="4"/>
    </p:bld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5" name="Shared Network"/>
          <p:cNvSpPr txBox="1"/>
          <p:nvPr>
            <p:ph type="title"/>
          </p:nvPr>
        </p:nvSpPr>
        <p:spPr>
          <a:prstGeom prst="rect">
            <a:avLst/>
          </a:prstGeom>
        </p:spPr>
        <p:txBody>
          <a:bodyPr/>
          <a:lstStyle/>
          <a:p>
            <a:pPr/>
            <a:r>
              <a:t>Shared Network</a:t>
            </a:r>
          </a:p>
        </p:txBody>
      </p:sp>
      <p:pic>
        <p:nvPicPr>
          <p:cNvPr id="746" name="11949839031316979841alcatel_oxo_nicolas_cle_.svg.med.png" descr="11949839031316979841alcatel_oxo_nicolas_cle_.svg.med.png"/>
          <p:cNvPicPr>
            <a:picLocks noChangeAspect="1"/>
          </p:cNvPicPr>
          <p:nvPr/>
        </p:nvPicPr>
        <p:blipFill>
          <a:blip r:embed="rId3">
            <a:extLst/>
          </a:blip>
          <a:stretch>
            <a:fillRect/>
          </a:stretch>
        </p:blipFill>
        <p:spPr>
          <a:xfrm>
            <a:off x="2984500" y="2222500"/>
            <a:ext cx="3810000" cy="1943100"/>
          </a:xfrm>
          <a:prstGeom prst="rect">
            <a:avLst/>
          </a:prstGeom>
          <a:ln w="12700">
            <a:miter lim="400000"/>
          </a:ln>
        </p:spPr>
      </p:pic>
      <p:grpSp>
        <p:nvGrpSpPr>
          <p:cNvPr id="763" name="Group"/>
          <p:cNvGrpSpPr/>
          <p:nvPr/>
        </p:nvGrpSpPr>
        <p:grpSpPr>
          <a:xfrm>
            <a:off x="731837" y="2012825"/>
            <a:ext cx="1130301" cy="812926"/>
            <a:chOff x="0" y="0"/>
            <a:chExt cx="1130300" cy="812925"/>
          </a:xfrm>
        </p:grpSpPr>
        <p:grpSp>
          <p:nvGrpSpPr>
            <p:cNvPr id="761" name="Group"/>
            <p:cNvGrpSpPr/>
            <p:nvPr/>
          </p:nvGrpSpPr>
          <p:grpSpPr>
            <a:xfrm>
              <a:off x="0" y="0"/>
              <a:ext cx="1130301" cy="812926"/>
              <a:chOff x="0" y="0"/>
              <a:chExt cx="1130300" cy="812925"/>
            </a:xfrm>
          </p:grpSpPr>
          <p:grpSp>
            <p:nvGrpSpPr>
              <p:cNvPr id="759" name="Group"/>
              <p:cNvGrpSpPr/>
              <p:nvPr/>
            </p:nvGrpSpPr>
            <p:grpSpPr>
              <a:xfrm>
                <a:off x="0" y="0"/>
                <a:ext cx="1130301" cy="812926"/>
                <a:chOff x="0" y="0"/>
                <a:chExt cx="1130300" cy="812925"/>
              </a:xfrm>
            </p:grpSpPr>
            <p:grpSp>
              <p:nvGrpSpPr>
                <p:cNvPr id="749" name="Group"/>
                <p:cNvGrpSpPr/>
                <p:nvPr/>
              </p:nvGrpSpPr>
              <p:grpSpPr>
                <a:xfrm>
                  <a:off x="154551" y="0"/>
                  <a:ext cx="823505" cy="519264"/>
                  <a:chOff x="0" y="0"/>
                  <a:chExt cx="823504" cy="519263"/>
                </a:xfrm>
              </p:grpSpPr>
              <p:sp>
                <p:nvSpPr>
                  <p:cNvPr id="747" name="Rectangle"/>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748" name="Rounded Rectangle"/>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grpSp>
              <p:nvGrpSpPr>
                <p:cNvPr id="756" name="Group"/>
                <p:cNvGrpSpPr/>
                <p:nvPr/>
              </p:nvGrpSpPr>
              <p:grpSpPr>
                <a:xfrm>
                  <a:off x="0" y="676806"/>
                  <a:ext cx="1130301" cy="136120"/>
                  <a:chOff x="0" y="0"/>
                  <a:chExt cx="1130300" cy="136118"/>
                </a:xfrm>
              </p:grpSpPr>
              <p:sp>
                <p:nvSpPr>
                  <p:cNvPr id="750" name="Line"/>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751" name="Line"/>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752" name="Line"/>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753" name="Line"/>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754" name="Line"/>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755" name="Line"/>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grpSp>
            <p:sp>
              <p:nvSpPr>
                <p:cNvPr id="757" name="Rectangle"/>
                <p:cNvSpPr/>
                <p:nvPr/>
              </p:nvSpPr>
              <p:spPr>
                <a:xfrm>
                  <a:off x="156857" y="535648"/>
                  <a:ext cx="822353" cy="133598"/>
                </a:xfrm>
                <a:prstGeom prst="rect">
                  <a:avLst/>
                </a:prstGeom>
                <a:no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758" name="Line"/>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a:p>
              </p:txBody>
            </p:sp>
          </p:grpSp>
          <p:sp>
            <p:nvSpPr>
              <p:cNvPr id="760" name="Rectangle"/>
              <p:cNvSpPr/>
              <p:nvPr/>
            </p:nvSpPr>
            <p:spPr>
              <a:xfrm flipH="1" rot="10800000">
                <a:off x="208759" y="578499"/>
                <a:ext cx="88810" cy="13865"/>
              </a:xfrm>
              <a:prstGeom prst="rect">
                <a:avLst/>
              </a:prstGeom>
              <a:solidFill>
                <a:srgbClr val="000000"/>
              </a:solidFill>
              <a:ln w="50800" cap="flat">
                <a:solidFill>
                  <a:srgbClr val="000000"/>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pic>
          <p:nvPicPr>
            <p:cNvPr id="762" name="Snapshot 2008-09-30 11-49-33.jpg" descr="Snapshot 2008-09-30 11-49-33.jpg"/>
            <p:cNvPicPr>
              <a:picLocks noChangeAspect="1"/>
            </p:cNvPicPr>
            <p:nvPr/>
          </p:nvPicPr>
          <p:blipFill>
            <a:blip r:embed="rId4">
              <a:extLst/>
            </a:blip>
            <a:stretch>
              <a:fillRect/>
            </a:stretch>
          </p:blipFill>
          <p:spPr>
            <a:xfrm>
              <a:off x="299975" y="69599"/>
              <a:ext cx="528959" cy="379088"/>
            </a:xfrm>
            <a:prstGeom prst="rect">
              <a:avLst/>
            </a:prstGeom>
            <a:ln w="12700" cap="flat">
              <a:noFill/>
              <a:miter lim="400000"/>
            </a:ln>
            <a:effectLst/>
          </p:spPr>
        </p:pic>
      </p:grpSp>
      <p:pic>
        <p:nvPicPr>
          <p:cNvPr id="764" name="11949839031316979841alcatel_oxo_nicolas_cle_.svg.med.png" descr="11949839031316979841alcatel_oxo_nicolas_cle_.svg.med.png"/>
          <p:cNvPicPr>
            <a:picLocks noChangeAspect="1"/>
          </p:cNvPicPr>
          <p:nvPr/>
        </p:nvPicPr>
        <p:blipFill>
          <a:blip r:embed="rId3">
            <a:extLst/>
          </a:blip>
          <a:stretch>
            <a:fillRect/>
          </a:stretch>
        </p:blipFill>
        <p:spPr>
          <a:xfrm>
            <a:off x="11125200" y="6273800"/>
            <a:ext cx="3810000" cy="1943100"/>
          </a:xfrm>
          <a:prstGeom prst="rect">
            <a:avLst/>
          </a:prstGeom>
          <a:ln w="12700">
            <a:miter lim="400000"/>
          </a:ln>
        </p:spPr>
      </p:pic>
      <p:grpSp>
        <p:nvGrpSpPr>
          <p:cNvPr id="781" name="Group"/>
          <p:cNvGrpSpPr/>
          <p:nvPr/>
        </p:nvGrpSpPr>
        <p:grpSpPr>
          <a:xfrm>
            <a:off x="731837" y="3422525"/>
            <a:ext cx="1130301" cy="812926"/>
            <a:chOff x="0" y="0"/>
            <a:chExt cx="1130300" cy="812925"/>
          </a:xfrm>
        </p:grpSpPr>
        <p:grpSp>
          <p:nvGrpSpPr>
            <p:cNvPr id="779" name="Group"/>
            <p:cNvGrpSpPr/>
            <p:nvPr/>
          </p:nvGrpSpPr>
          <p:grpSpPr>
            <a:xfrm>
              <a:off x="0" y="0"/>
              <a:ext cx="1130301" cy="812926"/>
              <a:chOff x="0" y="0"/>
              <a:chExt cx="1130300" cy="812925"/>
            </a:xfrm>
          </p:grpSpPr>
          <p:grpSp>
            <p:nvGrpSpPr>
              <p:cNvPr id="777" name="Group"/>
              <p:cNvGrpSpPr/>
              <p:nvPr/>
            </p:nvGrpSpPr>
            <p:grpSpPr>
              <a:xfrm>
                <a:off x="0" y="0"/>
                <a:ext cx="1130301" cy="812926"/>
                <a:chOff x="0" y="0"/>
                <a:chExt cx="1130300" cy="812925"/>
              </a:xfrm>
            </p:grpSpPr>
            <p:grpSp>
              <p:nvGrpSpPr>
                <p:cNvPr id="767" name="Group"/>
                <p:cNvGrpSpPr/>
                <p:nvPr/>
              </p:nvGrpSpPr>
              <p:grpSpPr>
                <a:xfrm>
                  <a:off x="154551" y="0"/>
                  <a:ext cx="823505" cy="519264"/>
                  <a:chOff x="0" y="0"/>
                  <a:chExt cx="823504" cy="519263"/>
                </a:xfrm>
              </p:grpSpPr>
              <p:sp>
                <p:nvSpPr>
                  <p:cNvPr id="765" name="Rectangle"/>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766" name="Rounded Rectangle"/>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grpSp>
              <p:nvGrpSpPr>
                <p:cNvPr id="774" name="Group"/>
                <p:cNvGrpSpPr/>
                <p:nvPr/>
              </p:nvGrpSpPr>
              <p:grpSpPr>
                <a:xfrm>
                  <a:off x="0" y="676806"/>
                  <a:ext cx="1130301" cy="136120"/>
                  <a:chOff x="0" y="0"/>
                  <a:chExt cx="1130300" cy="136118"/>
                </a:xfrm>
              </p:grpSpPr>
              <p:sp>
                <p:nvSpPr>
                  <p:cNvPr id="768" name="Line"/>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769" name="Line"/>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770" name="Line"/>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771" name="Line"/>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772" name="Line"/>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773" name="Line"/>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grpSp>
            <p:sp>
              <p:nvSpPr>
                <p:cNvPr id="775" name="Rectangle"/>
                <p:cNvSpPr/>
                <p:nvPr/>
              </p:nvSpPr>
              <p:spPr>
                <a:xfrm>
                  <a:off x="156857" y="535648"/>
                  <a:ext cx="822353" cy="133598"/>
                </a:xfrm>
                <a:prstGeom prst="rect">
                  <a:avLst/>
                </a:prstGeom>
                <a:no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776" name="Line"/>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a:p>
              </p:txBody>
            </p:sp>
          </p:grpSp>
          <p:sp>
            <p:nvSpPr>
              <p:cNvPr id="778" name="Rectangle"/>
              <p:cNvSpPr/>
              <p:nvPr/>
            </p:nvSpPr>
            <p:spPr>
              <a:xfrm flipH="1" rot="10800000">
                <a:off x="208759" y="578499"/>
                <a:ext cx="88810" cy="13865"/>
              </a:xfrm>
              <a:prstGeom prst="rect">
                <a:avLst/>
              </a:prstGeom>
              <a:solidFill>
                <a:srgbClr val="000000"/>
              </a:solidFill>
              <a:ln w="50800" cap="flat">
                <a:solidFill>
                  <a:srgbClr val="000000"/>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pic>
          <p:nvPicPr>
            <p:cNvPr id="780" name="Snapshot 2008-09-30 11-49-33.jpg" descr="Snapshot 2008-09-30 11-49-33.jpg"/>
            <p:cNvPicPr>
              <a:picLocks noChangeAspect="1"/>
            </p:cNvPicPr>
            <p:nvPr/>
          </p:nvPicPr>
          <p:blipFill>
            <a:blip r:embed="rId4">
              <a:extLst/>
            </a:blip>
            <a:stretch>
              <a:fillRect/>
            </a:stretch>
          </p:blipFill>
          <p:spPr>
            <a:xfrm>
              <a:off x="299975" y="69599"/>
              <a:ext cx="528959" cy="379088"/>
            </a:xfrm>
            <a:prstGeom prst="rect">
              <a:avLst/>
            </a:prstGeom>
            <a:ln w="12700" cap="flat">
              <a:noFill/>
              <a:miter lim="400000"/>
            </a:ln>
            <a:effectLst/>
          </p:spPr>
        </p:pic>
      </p:grpSp>
      <p:grpSp>
        <p:nvGrpSpPr>
          <p:cNvPr id="798" name="Group"/>
          <p:cNvGrpSpPr/>
          <p:nvPr/>
        </p:nvGrpSpPr>
        <p:grpSpPr>
          <a:xfrm>
            <a:off x="731837" y="4768725"/>
            <a:ext cx="1130301" cy="812926"/>
            <a:chOff x="0" y="0"/>
            <a:chExt cx="1130300" cy="812925"/>
          </a:xfrm>
        </p:grpSpPr>
        <p:grpSp>
          <p:nvGrpSpPr>
            <p:cNvPr id="796" name="Group"/>
            <p:cNvGrpSpPr/>
            <p:nvPr/>
          </p:nvGrpSpPr>
          <p:grpSpPr>
            <a:xfrm>
              <a:off x="0" y="0"/>
              <a:ext cx="1130301" cy="812926"/>
              <a:chOff x="0" y="0"/>
              <a:chExt cx="1130300" cy="812925"/>
            </a:xfrm>
          </p:grpSpPr>
          <p:grpSp>
            <p:nvGrpSpPr>
              <p:cNvPr id="794" name="Group"/>
              <p:cNvGrpSpPr/>
              <p:nvPr/>
            </p:nvGrpSpPr>
            <p:grpSpPr>
              <a:xfrm>
                <a:off x="0" y="0"/>
                <a:ext cx="1130301" cy="812926"/>
                <a:chOff x="0" y="0"/>
                <a:chExt cx="1130300" cy="812925"/>
              </a:xfrm>
            </p:grpSpPr>
            <p:grpSp>
              <p:nvGrpSpPr>
                <p:cNvPr id="784" name="Group"/>
                <p:cNvGrpSpPr/>
                <p:nvPr/>
              </p:nvGrpSpPr>
              <p:grpSpPr>
                <a:xfrm>
                  <a:off x="154551" y="0"/>
                  <a:ext cx="823505" cy="519264"/>
                  <a:chOff x="0" y="0"/>
                  <a:chExt cx="823504" cy="519263"/>
                </a:xfrm>
              </p:grpSpPr>
              <p:sp>
                <p:nvSpPr>
                  <p:cNvPr id="782" name="Rectangle"/>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783" name="Rounded Rectangle"/>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grpSp>
              <p:nvGrpSpPr>
                <p:cNvPr id="791" name="Group"/>
                <p:cNvGrpSpPr/>
                <p:nvPr/>
              </p:nvGrpSpPr>
              <p:grpSpPr>
                <a:xfrm>
                  <a:off x="0" y="676806"/>
                  <a:ext cx="1130301" cy="136120"/>
                  <a:chOff x="0" y="0"/>
                  <a:chExt cx="1130300" cy="136118"/>
                </a:xfrm>
              </p:grpSpPr>
              <p:sp>
                <p:nvSpPr>
                  <p:cNvPr id="785" name="Line"/>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786" name="Line"/>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787" name="Line"/>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788" name="Line"/>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789" name="Line"/>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790" name="Line"/>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grpSp>
            <p:sp>
              <p:nvSpPr>
                <p:cNvPr id="792" name="Rectangle"/>
                <p:cNvSpPr/>
                <p:nvPr/>
              </p:nvSpPr>
              <p:spPr>
                <a:xfrm>
                  <a:off x="156857" y="535648"/>
                  <a:ext cx="822353" cy="133598"/>
                </a:xfrm>
                <a:prstGeom prst="rect">
                  <a:avLst/>
                </a:prstGeom>
                <a:no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793" name="Line"/>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a:p>
              </p:txBody>
            </p:sp>
          </p:grpSp>
          <p:sp>
            <p:nvSpPr>
              <p:cNvPr id="795" name="Rectangle"/>
              <p:cNvSpPr/>
              <p:nvPr/>
            </p:nvSpPr>
            <p:spPr>
              <a:xfrm flipH="1" rot="10800000">
                <a:off x="208759" y="578499"/>
                <a:ext cx="88810" cy="13865"/>
              </a:xfrm>
              <a:prstGeom prst="rect">
                <a:avLst/>
              </a:prstGeom>
              <a:solidFill>
                <a:srgbClr val="000000"/>
              </a:solidFill>
              <a:ln w="50800" cap="flat">
                <a:solidFill>
                  <a:srgbClr val="000000"/>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pic>
          <p:nvPicPr>
            <p:cNvPr id="797" name="Snapshot 2008-09-30 11-49-33.jpg" descr="Snapshot 2008-09-30 11-49-33.jpg"/>
            <p:cNvPicPr>
              <a:picLocks noChangeAspect="1"/>
            </p:cNvPicPr>
            <p:nvPr/>
          </p:nvPicPr>
          <p:blipFill>
            <a:blip r:embed="rId4">
              <a:extLst/>
            </a:blip>
            <a:stretch>
              <a:fillRect/>
            </a:stretch>
          </p:blipFill>
          <p:spPr>
            <a:xfrm>
              <a:off x="299975" y="69599"/>
              <a:ext cx="528959" cy="379088"/>
            </a:xfrm>
            <a:prstGeom prst="rect">
              <a:avLst/>
            </a:prstGeom>
            <a:ln w="12700" cap="flat">
              <a:noFill/>
              <a:miter lim="400000"/>
            </a:ln>
            <a:effectLst/>
          </p:spPr>
        </p:pic>
      </p:grpSp>
      <p:sp>
        <p:nvSpPr>
          <p:cNvPr id="799" name="Line"/>
          <p:cNvSpPr/>
          <p:nvPr/>
        </p:nvSpPr>
        <p:spPr>
          <a:xfrm flipH="1">
            <a:off x="7551838" y="3930248"/>
            <a:ext cx="1131747" cy="617318"/>
          </a:xfrm>
          <a:prstGeom prst="line">
            <a:avLst/>
          </a:prstGeom>
          <a:ln w="76200">
            <a:solidFill>
              <a:srgbClr val="FFFB00"/>
            </a:solidFill>
            <a:miter lim="400000"/>
            <a:headEnd type="triangle"/>
            <a:tailEnd type="triangle"/>
          </a:ln>
        </p:spPr>
        <p:txBody>
          <a:bodyPr lIns="0" tIns="0" rIns="0" bIns="0"/>
          <a:lstStyle/>
          <a:p>
            <a:pPr/>
          </a:p>
        </p:txBody>
      </p:sp>
      <p:sp>
        <p:nvSpPr>
          <p:cNvPr id="800" name="Line"/>
          <p:cNvSpPr/>
          <p:nvPr/>
        </p:nvSpPr>
        <p:spPr>
          <a:xfrm flipH="1">
            <a:off x="2428111" y="1728486"/>
            <a:ext cx="20579" cy="4012558"/>
          </a:xfrm>
          <a:prstGeom prst="line">
            <a:avLst/>
          </a:prstGeom>
          <a:ln w="76200">
            <a:solidFill>
              <a:srgbClr val="FF40FF"/>
            </a:solidFill>
            <a:miter lim="400000"/>
          </a:ln>
        </p:spPr>
        <p:txBody>
          <a:bodyPr lIns="0" tIns="0" rIns="0" bIns="0"/>
          <a:lstStyle/>
          <a:p>
            <a:pPr/>
          </a:p>
        </p:txBody>
      </p:sp>
      <p:grpSp>
        <p:nvGrpSpPr>
          <p:cNvPr id="817" name="Group"/>
          <p:cNvGrpSpPr/>
          <p:nvPr/>
        </p:nvGrpSpPr>
        <p:grpSpPr>
          <a:xfrm>
            <a:off x="4592637" y="6991225"/>
            <a:ext cx="1130301" cy="812926"/>
            <a:chOff x="0" y="0"/>
            <a:chExt cx="1130300" cy="812925"/>
          </a:xfrm>
        </p:grpSpPr>
        <p:grpSp>
          <p:nvGrpSpPr>
            <p:cNvPr id="815" name="Group"/>
            <p:cNvGrpSpPr/>
            <p:nvPr/>
          </p:nvGrpSpPr>
          <p:grpSpPr>
            <a:xfrm>
              <a:off x="0" y="0"/>
              <a:ext cx="1130301" cy="812926"/>
              <a:chOff x="0" y="0"/>
              <a:chExt cx="1130300" cy="812925"/>
            </a:xfrm>
          </p:grpSpPr>
          <p:grpSp>
            <p:nvGrpSpPr>
              <p:cNvPr id="813" name="Group"/>
              <p:cNvGrpSpPr/>
              <p:nvPr/>
            </p:nvGrpSpPr>
            <p:grpSpPr>
              <a:xfrm>
                <a:off x="0" y="0"/>
                <a:ext cx="1130301" cy="812926"/>
                <a:chOff x="0" y="0"/>
                <a:chExt cx="1130300" cy="812925"/>
              </a:xfrm>
            </p:grpSpPr>
            <p:grpSp>
              <p:nvGrpSpPr>
                <p:cNvPr id="803" name="Group"/>
                <p:cNvGrpSpPr/>
                <p:nvPr/>
              </p:nvGrpSpPr>
              <p:grpSpPr>
                <a:xfrm>
                  <a:off x="154551" y="0"/>
                  <a:ext cx="823505" cy="519264"/>
                  <a:chOff x="0" y="0"/>
                  <a:chExt cx="823504" cy="519263"/>
                </a:xfrm>
              </p:grpSpPr>
              <p:sp>
                <p:nvSpPr>
                  <p:cNvPr id="801" name="Rectangle"/>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802" name="Rounded Rectangle"/>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grpSp>
              <p:nvGrpSpPr>
                <p:cNvPr id="810" name="Group"/>
                <p:cNvGrpSpPr/>
                <p:nvPr/>
              </p:nvGrpSpPr>
              <p:grpSpPr>
                <a:xfrm>
                  <a:off x="0" y="676806"/>
                  <a:ext cx="1130301" cy="136120"/>
                  <a:chOff x="0" y="0"/>
                  <a:chExt cx="1130300" cy="136118"/>
                </a:xfrm>
              </p:grpSpPr>
              <p:sp>
                <p:nvSpPr>
                  <p:cNvPr id="804" name="Line"/>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805" name="Line"/>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806" name="Line"/>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807" name="Line"/>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808" name="Line"/>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809" name="Line"/>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grpSp>
            <p:sp>
              <p:nvSpPr>
                <p:cNvPr id="811" name="Rectangle"/>
                <p:cNvSpPr/>
                <p:nvPr/>
              </p:nvSpPr>
              <p:spPr>
                <a:xfrm>
                  <a:off x="156857" y="535648"/>
                  <a:ext cx="822353" cy="133598"/>
                </a:xfrm>
                <a:prstGeom prst="rect">
                  <a:avLst/>
                </a:prstGeom>
                <a:no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812" name="Line"/>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a:p>
              </p:txBody>
            </p:sp>
          </p:grpSp>
          <p:sp>
            <p:nvSpPr>
              <p:cNvPr id="814" name="Rectangle"/>
              <p:cNvSpPr/>
              <p:nvPr/>
            </p:nvSpPr>
            <p:spPr>
              <a:xfrm flipH="1" rot="10800000">
                <a:off x="208759" y="578499"/>
                <a:ext cx="88810" cy="13865"/>
              </a:xfrm>
              <a:prstGeom prst="rect">
                <a:avLst/>
              </a:prstGeom>
              <a:solidFill>
                <a:srgbClr val="000000"/>
              </a:solidFill>
              <a:ln w="50800" cap="flat">
                <a:solidFill>
                  <a:srgbClr val="000000"/>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pic>
          <p:nvPicPr>
            <p:cNvPr id="816" name="Snapshot 2008-09-30 11-49-33.jpg" descr="Snapshot 2008-09-30 11-49-33.jpg"/>
            <p:cNvPicPr>
              <a:picLocks noChangeAspect="1"/>
            </p:cNvPicPr>
            <p:nvPr/>
          </p:nvPicPr>
          <p:blipFill>
            <a:blip r:embed="rId4">
              <a:extLst/>
            </a:blip>
            <a:stretch>
              <a:fillRect/>
            </a:stretch>
          </p:blipFill>
          <p:spPr>
            <a:xfrm>
              <a:off x="299975" y="69599"/>
              <a:ext cx="528959" cy="379088"/>
            </a:xfrm>
            <a:prstGeom prst="rect">
              <a:avLst/>
            </a:prstGeom>
            <a:ln w="12700" cap="flat">
              <a:noFill/>
              <a:miter lim="400000"/>
            </a:ln>
            <a:effectLst/>
          </p:spPr>
        </p:pic>
      </p:grpSp>
      <p:grpSp>
        <p:nvGrpSpPr>
          <p:cNvPr id="834" name="Group"/>
          <p:cNvGrpSpPr/>
          <p:nvPr/>
        </p:nvGrpSpPr>
        <p:grpSpPr>
          <a:xfrm>
            <a:off x="6408737" y="7994525"/>
            <a:ext cx="1130301" cy="812926"/>
            <a:chOff x="0" y="0"/>
            <a:chExt cx="1130300" cy="812925"/>
          </a:xfrm>
        </p:grpSpPr>
        <p:grpSp>
          <p:nvGrpSpPr>
            <p:cNvPr id="832" name="Group"/>
            <p:cNvGrpSpPr/>
            <p:nvPr/>
          </p:nvGrpSpPr>
          <p:grpSpPr>
            <a:xfrm>
              <a:off x="0" y="0"/>
              <a:ext cx="1130301" cy="812926"/>
              <a:chOff x="0" y="0"/>
              <a:chExt cx="1130300" cy="812925"/>
            </a:xfrm>
          </p:grpSpPr>
          <p:grpSp>
            <p:nvGrpSpPr>
              <p:cNvPr id="830" name="Group"/>
              <p:cNvGrpSpPr/>
              <p:nvPr/>
            </p:nvGrpSpPr>
            <p:grpSpPr>
              <a:xfrm>
                <a:off x="0" y="0"/>
                <a:ext cx="1130301" cy="812926"/>
                <a:chOff x="0" y="0"/>
                <a:chExt cx="1130300" cy="812925"/>
              </a:xfrm>
            </p:grpSpPr>
            <p:grpSp>
              <p:nvGrpSpPr>
                <p:cNvPr id="820" name="Group"/>
                <p:cNvGrpSpPr/>
                <p:nvPr/>
              </p:nvGrpSpPr>
              <p:grpSpPr>
                <a:xfrm>
                  <a:off x="154551" y="0"/>
                  <a:ext cx="823505" cy="519264"/>
                  <a:chOff x="0" y="0"/>
                  <a:chExt cx="823504" cy="519263"/>
                </a:xfrm>
              </p:grpSpPr>
              <p:sp>
                <p:nvSpPr>
                  <p:cNvPr id="818" name="Rectangle"/>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819" name="Rounded Rectangle"/>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grpSp>
              <p:nvGrpSpPr>
                <p:cNvPr id="827" name="Group"/>
                <p:cNvGrpSpPr/>
                <p:nvPr/>
              </p:nvGrpSpPr>
              <p:grpSpPr>
                <a:xfrm>
                  <a:off x="0" y="676806"/>
                  <a:ext cx="1130301" cy="136120"/>
                  <a:chOff x="0" y="0"/>
                  <a:chExt cx="1130300" cy="136118"/>
                </a:xfrm>
              </p:grpSpPr>
              <p:sp>
                <p:nvSpPr>
                  <p:cNvPr id="821" name="Line"/>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822" name="Line"/>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823" name="Line"/>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824" name="Line"/>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825" name="Line"/>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826" name="Line"/>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grpSp>
            <p:sp>
              <p:nvSpPr>
                <p:cNvPr id="828" name="Rectangle"/>
                <p:cNvSpPr/>
                <p:nvPr/>
              </p:nvSpPr>
              <p:spPr>
                <a:xfrm>
                  <a:off x="156857" y="535648"/>
                  <a:ext cx="822353" cy="133598"/>
                </a:xfrm>
                <a:prstGeom prst="rect">
                  <a:avLst/>
                </a:prstGeom>
                <a:no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829" name="Line"/>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a:p>
              </p:txBody>
            </p:sp>
          </p:grpSp>
          <p:sp>
            <p:nvSpPr>
              <p:cNvPr id="831" name="Rectangle"/>
              <p:cNvSpPr/>
              <p:nvPr/>
            </p:nvSpPr>
            <p:spPr>
              <a:xfrm flipH="1" rot="10800000">
                <a:off x="208759" y="578499"/>
                <a:ext cx="88810" cy="13865"/>
              </a:xfrm>
              <a:prstGeom prst="rect">
                <a:avLst/>
              </a:prstGeom>
              <a:solidFill>
                <a:srgbClr val="000000"/>
              </a:solidFill>
              <a:ln w="50800" cap="flat">
                <a:solidFill>
                  <a:srgbClr val="000000"/>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pic>
          <p:nvPicPr>
            <p:cNvPr id="833" name="Snapshot 2008-09-30 11-49-33.jpg" descr="Snapshot 2008-09-30 11-49-33.jpg"/>
            <p:cNvPicPr>
              <a:picLocks noChangeAspect="1"/>
            </p:cNvPicPr>
            <p:nvPr/>
          </p:nvPicPr>
          <p:blipFill>
            <a:blip r:embed="rId4">
              <a:extLst/>
            </a:blip>
            <a:stretch>
              <a:fillRect/>
            </a:stretch>
          </p:blipFill>
          <p:spPr>
            <a:xfrm>
              <a:off x="299975" y="69599"/>
              <a:ext cx="528959" cy="379088"/>
            </a:xfrm>
            <a:prstGeom prst="rect">
              <a:avLst/>
            </a:prstGeom>
            <a:ln w="12700" cap="flat">
              <a:noFill/>
              <a:miter lim="400000"/>
            </a:ln>
            <a:effectLst/>
          </p:spPr>
        </p:pic>
      </p:grpSp>
      <p:pic>
        <p:nvPicPr>
          <p:cNvPr id="835" name="1194983908254897104switch_hp_nicolas_c_.svg.med.png" descr="1194983908254897104switch_hp_nicolas_c_.svg.med.png"/>
          <p:cNvPicPr>
            <a:picLocks noChangeAspect="1"/>
          </p:cNvPicPr>
          <p:nvPr/>
        </p:nvPicPr>
        <p:blipFill>
          <a:blip r:embed="rId5">
            <a:extLst/>
          </a:blip>
          <a:stretch>
            <a:fillRect/>
          </a:stretch>
        </p:blipFill>
        <p:spPr>
          <a:xfrm>
            <a:off x="3276600" y="5168900"/>
            <a:ext cx="1892300" cy="372153"/>
          </a:xfrm>
          <a:prstGeom prst="rect">
            <a:avLst/>
          </a:prstGeom>
          <a:ln w="12700">
            <a:miter lim="400000"/>
          </a:ln>
        </p:spPr>
      </p:pic>
      <p:pic>
        <p:nvPicPr>
          <p:cNvPr id="836" name="1194983908254897104switch_hp_nicolas_c_.svg.med.png" descr="1194983908254897104switch_hp_nicolas_c_.svg.med.png"/>
          <p:cNvPicPr>
            <a:picLocks noChangeAspect="1"/>
          </p:cNvPicPr>
          <p:nvPr/>
        </p:nvPicPr>
        <p:blipFill>
          <a:blip r:embed="rId5">
            <a:extLst/>
          </a:blip>
          <a:stretch>
            <a:fillRect/>
          </a:stretch>
        </p:blipFill>
        <p:spPr>
          <a:xfrm>
            <a:off x="6172200" y="4559300"/>
            <a:ext cx="1892300" cy="372153"/>
          </a:xfrm>
          <a:prstGeom prst="rect">
            <a:avLst/>
          </a:prstGeom>
          <a:ln w="12700">
            <a:miter lim="400000"/>
          </a:ln>
        </p:spPr>
      </p:pic>
      <p:pic>
        <p:nvPicPr>
          <p:cNvPr id="837" name="1194983908254897104switch_hp_nicolas_c_.svg.med.png" descr="1194983908254897104switch_hp_nicolas_c_.svg.med.png"/>
          <p:cNvPicPr>
            <a:picLocks noChangeAspect="1"/>
          </p:cNvPicPr>
          <p:nvPr/>
        </p:nvPicPr>
        <p:blipFill>
          <a:blip r:embed="rId5">
            <a:extLst/>
          </a:blip>
          <a:stretch>
            <a:fillRect/>
          </a:stretch>
        </p:blipFill>
        <p:spPr>
          <a:xfrm>
            <a:off x="7175500" y="5918200"/>
            <a:ext cx="1892300" cy="372153"/>
          </a:xfrm>
          <a:prstGeom prst="rect">
            <a:avLst/>
          </a:prstGeom>
          <a:ln w="12700">
            <a:miter lim="400000"/>
          </a:ln>
        </p:spPr>
      </p:pic>
      <p:pic>
        <p:nvPicPr>
          <p:cNvPr id="838" name="1194983908254897104switch_hp_nicolas_c_.svg.med.png" descr="1194983908254897104switch_hp_nicolas_c_.svg.med.png"/>
          <p:cNvPicPr>
            <a:picLocks noChangeAspect="1"/>
          </p:cNvPicPr>
          <p:nvPr/>
        </p:nvPicPr>
        <p:blipFill>
          <a:blip r:embed="rId5">
            <a:extLst/>
          </a:blip>
          <a:stretch>
            <a:fillRect/>
          </a:stretch>
        </p:blipFill>
        <p:spPr>
          <a:xfrm>
            <a:off x="8712200" y="3543300"/>
            <a:ext cx="1892300" cy="372153"/>
          </a:xfrm>
          <a:prstGeom prst="rect">
            <a:avLst/>
          </a:prstGeom>
          <a:ln w="12700">
            <a:miter lim="400000"/>
          </a:ln>
        </p:spPr>
      </p:pic>
      <p:sp>
        <p:nvSpPr>
          <p:cNvPr id="839" name="Line"/>
          <p:cNvSpPr/>
          <p:nvPr/>
        </p:nvSpPr>
        <p:spPr>
          <a:xfrm>
            <a:off x="1749063" y="2407534"/>
            <a:ext cx="699626" cy="128"/>
          </a:xfrm>
          <a:prstGeom prst="line">
            <a:avLst/>
          </a:prstGeom>
          <a:ln w="76200">
            <a:solidFill>
              <a:srgbClr val="FF40FF"/>
            </a:solidFill>
            <a:miter lim="400000"/>
          </a:ln>
        </p:spPr>
        <p:txBody>
          <a:bodyPr lIns="0" tIns="0" rIns="0" bIns="0"/>
          <a:lstStyle/>
          <a:p>
            <a:pPr/>
          </a:p>
        </p:txBody>
      </p:sp>
      <p:sp>
        <p:nvSpPr>
          <p:cNvPr id="840" name="Line"/>
          <p:cNvSpPr/>
          <p:nvPr/>
        </p:nvSpPr>
        <p:spPr>
          <a:xfrm>
            <a:off x="1749063" y="3728334"/>
            <a:ext cx="699626" cy="128"/>
          </a:xfrm>
          <a:prstGeom prst="line">
            <a:avLst/>
          </a:prstGeom>
          <a:ln w="76200">
            <a:solidFill>
              <a:srgbClr val="FF40FF"/>
            </a:solidFill>
            <a:miter lim="400000"/>
          </a:ln>
        </p:spPr>
        <p:txBody>
          <a:bodyPr lIns="0" tIns="0" rIns="0" bIns="0"/>
          <a:lstStyle/>
          <a:p>
            <a:pPr/>
          </a:p>
        </p:txBody>
      </p:sp>
      <p:sp>
        <p:nvSpPr>
          <p:cNvPr id="841" name="Line"/>
          <p:cNvSpPr/>
          <p:nvPr/>
        </p:nvSpPr>
        <p:spPr>
          <a:xfrm>
            <a:off x="1749063" y="5023734"/>
            <a:ext cx="699626" cy="128"/>
          </a:xfrm>
          <a:prstGeom prst="line">
            <a:avLst/>
          </a:prstGeom>
          <a:ln w="76200">
            <a:solidFill>
              <a:srgbClr val="FF40FF"/>
            </a:solidFill>
            <a:miter lim="400000"/>
          </a:ln>
        </p:spPr>
        <p:txBody>
          <a:bodyPr lIns="0" tIns="0" rIns="0" bIns="0"/>
          <a:lstStyle/>
          <a:p>
            <a:pPr/>
          </a:p>
        </p:txBody>
      </p:sp>
      <p:sp>
        <p:nvSpPr>
          <p:cNvPr id="842" name="Line"/>
          <p:cNvSpPr/>
          <p:nvPr/>
        </p:nvSpPr>
        <p:spPr>
          <a:xfrm>
            <a:off x="2428111" y="3189468"/>
            <a:ext cx="541278" cy="5467"/>
          </a:xfrm>
          <a:prstGeom prst="line">
            <a:avLst/>
          </a:prstGeom>
          <a:ln w="76200">
            <a:solidFill>
              <a:srgbClr val="FF40FF"/>
            </a:solidFill>
            <a:miter lim="400000"/>
          </a:ln>
        </p:spPr>
        <p:txBody>
          <a:bodyPr lIns="0" tIns="0" rIns="0" bIns="0"/>
          <a:lstStyle/>
          <a:p>
            <a:pPr/>
          </a:p>
        </p:txBody>
      </p:sp>
      <p:sp>
        <p:nvSpPr>
          <p:cNvPr id="843" name="Local Area Network"/>
          <p:cNvSpPr txBox="1"/>
          <p:nvPr/>
        </p:nvSpPr>
        <p:spPr>
          <a:xfrm>
            <a:off x="365633" y="6026150"/>
            <a:ext cx="2273301"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FF40FF"/>
                </a:solidFill>
                <a:latin typeface="+mn-lt"/>
                <a:ea typeface="+mn-ea"/>
                <a:cs typeface="+mn-cs"/>
                <a:sym typeface="Gill Sans"/>
              </a:defRPr>
            </a:lvl1pPr>
          </a:lstStyle>
          <a:p>
            <a:pPr/>
            <a:r>
              <a:t>Local Area Network</a:t>
            </a:r>
          </a:p>
        </p:txBody>
      </p:sp>
      <p:sp>
        <p:nvSpPr>
          <p:cNvPr id="844" name="Wide Area Network"/>
          <p:cNvSpPr txBox="1"/>
          <p:nvPr/>
        </p:nvSpPr>
        <p:spPr>
          <a:xfrm>
            <a:off x="12125833" y="2330450"/>
            <a:ext cx="2273301"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a:r>
              <a:t>Wide Area Network</a:t>
            </a:r>
          </a:p>
        </p:txBody>
      </p:sp>
      <p:sp>
        <p:nvSpPr>
          <p:cNvPr id="845" name="Line"/>
          <p:cNvSpPr/>
          <p:nvPr/>
        </p:nvSpPr>
        <p:spPr>
          <a:xfrm>
            <a:off x="2491611" y="5450068"/>
            <a:ext cx="802512" cy="23151"/>
          </a:xfrm>
          <a:prstGeom prst="line">
            <a:avLst/>
          </a:prstGeom>
          <a:ln w="76200">
            <a:solidFill>
              <a:srgbClr val="FF40FF"/>
            </a:solidFill>
            <a:miter lim="400000"/>
          </a:ln>
        </p:spPr>
        <p:txBody>
          <a:bodyPr lIns="0" tIns="0" rIns="0" bIns="0"/>
          <a:lstStyle/>
          <a:p>
            <a:pPr/>
          </a:p>
        </p:txBody>
      </p:sp>
      <p:sp>
        <p:nvSpPr>
          <p:cNvPr id="846" name="Line"/>
          <p:cNvSpPr/>
          <p:nvPr/>
        </p:nvSpPr>
        <p:spPr>
          <a:xfrm flipH="1">
            <a:off x="8539544" y="3971402"/>
            <a:ext cx="884821" cy="1872527"/>
          </a:xfrm>
          <a:prstGeom prst="line">
            <a:avLst/>
          </a:prstGeom>
          <a:ln w="76200">
            <a:solidFill>
              <a:srgbClr val="FFFB00"/>
            </a:solidFill>
            <a:miter lim="400000"/>
            <a:headEnd type="triangle"/>
            <a:tailEnd type="triangle"/>
          </a:ln>
        </p:spPr>
        <p:txBody>
          <a:bodyPr lIns="0" tIns="0" rIns="0" bIns="0"/>
          <a:lstStyle/>
          <a:p>
            <a:pPr/>
          </a:p>
        </p:txBody>
      </p:sp>
      <p:sp>
        <p:nvSpPr>
          <p:cNvPr id="847" name="Line"/>
          <p:cNvSpPr/>
          <p:nvPr/>
        </p:nvSpPr>
        <p:spPr>
          <a:xfrm flipH="1" flipV="1">
            <a:off x="5123726" y="5411806"/>
            <a:ext cx="2242918" cy="596741"/>
          </a:xfrm>
          <a:prstGeom prst="line">
            <a:avLst/>
          </a:prstGeom>
          <a:ln w="76200">
            <a:solidFill>
              <a:srgbClr val="FFFB00"/>
            </a:solidFill>
            <a:miter lim="400000"/>
            <a:headEnd type="triangle"/>
            <a:tailEnd type="triangle"/>
          </a:ln>
        </p:spPr>
        <p:txBody>
          <a:bodyPr lIns="0" tIns="0" rIns="0" bIns="0"/>
          <a:lstStyle/>
          <a:p>
            <a:pPr/>
          </a:p>
        </p:txBody>
      </p:sp>
      <p:sp>
        <p:nvSpPr>
          <p:cNvPr id="848" name="Line"/>
          <p:cNvSpPr/>
          <p:nvPr/>
        </p:nvSpPr>
        <p:spPr>
          <a:xfrm flipH="1">
            <a:off x="5185458" y="4815068"/>
            <a:ext cx="967130" cy="370391"/>
          </a:xfrm>
          <a:prstGeom prst="line">
            <a:avLst/>
          </a:prstGeom>
          <a:ln w="76200">
            <a:solidFill>
              <a:srgbClr val="FFFB00"/>
            </a:solidFill>
            <a:miter lim="400000"/>
            <a:headEnd type="triangle"/>
            <a:tailEnd type="triangle"/>
          </a:ln>
        </p:spPr>
        <p:txBody>
          <a:bodyPr lIns="0" tIns="0" rIns="0" bIns="0"/>
          <a:lstStyle/>
          <a:p>
            <a:pPr/>
          </a:p>
        </p:txBody>
      </p:sp>
      <p:pic>
        <p:nvPicPr>
          <p:cNvPr id="849" name="1194983908254897104switch_hp_nicolas_c_.svg.med.png" descr="1194983908254897104switch_hp_nicolas_c_.svg.med.png"/>
          <p:cNvPicPr>
            <a:picLocks noChangeAspect="1"/>
          </p:cNvPicPr>
          <p:nvPr/>
        </p:nvPicPr>
        <p:blipFill>
          <a:blip r:embed="rId5">
            <a:extLst/>
          </a:blip>
          <a:stretch>
            <a:fillRect/>
          </a:stretch>
        </p:blipFill>
        <p:spPr>
          <a:xfrm>
            <a:off x="11112500" y="4940300"/>
            <a:ext cx="1892300" cy="372153"/>
          </a:xfrm>
          <a:prstGeom prst="rect">
            <a:avLst/>
          </a:prstGeom>
          <a:ln w="12700">
            <a:miter lim="400000"/>
          </a:ln>
        </p:spPr>
      </p:pic>
      <p:sp>
        <p:nvSpPr>
          <p:cNvPr id="850" name="Line"/>
          <p:cNvSpPr/>
          <p:nvPr/>
        </p:nvSpPr>
        <p:spPr>
          <a:xfrm>
            <a:off x="12449215" y="5288344"/>
            <a:ext cx="1" cy="514431"/>
          </a:xfrm>
          <a:prstGeom prst="line">
            <a:avLst/>
          </a:prstGeom>
          <a:ln w="76200">
            <a:solidFill>
              <a:srgbClr val="FF40FF"/>
            </a:solidFill>
            <a:miter lim="400000"/>
          </a:ln>
        </p:spPr>
        <p:txBody>
          <a:bodyPr lIns="0" tIns="0" rIns="0" bIns="0"/>
          <a:lstStyle/>
          <a:p>
            <a:pPr/>
          </a:p>
        </p:txBody>
      </p:sp>
      <p:sp>
        <p:nvSpPr>
          <p:cNvPr id="851" name="Line"/>
          <p:cNvSpPr/>
          <p:nvPr/>
        </p:nvSpPr>
        <p:spPr>
          <a:xfrm>
            <a:off x="11440931" y="5802774"/>
            <a:ext cx="2880809" cy="20582"/>
          </a:xfrm>
          <a:prstGeom prst="line">
            <a:avLst/>
          </a:prstGeom>
          <a:ln w="76200">
            <a:solidFill>
              <a:srgbClr val="FF40FF"/>
            </a:solidFill>
            <a:miter lim="400000"/>
          </a:ln>
        </p:spPr>
        <p:txBody>
          <a:bodyPr lIns="0" tIns="0" rIns="0" bIns="0"/>
          <a:lstStyle/>
          <a:p>
            <a:pPr/>
          </a:p>
        </p:txBody>
      </p:sp>
      <p:sp>
        <p:nvSpPr>
          <p:cNvPr id="852" name="Line"/>
          <p:cNvSpPr/>
          <p:nvPr/>
        </p:nvSpPr>
        <p:spPr>
          <a:xfrm flipH="1">
            <a:off x="9156860" y="5185458"/>
            <a:ext cx="1975414" cy="823089"/>
          </a:xfrm>
          <a:prstGeom prst="line">
            <a:avLst/>
          </a:prstGeom>
          <a:ln w="76200">
            <a:solidFill>
              <a:srgbClr val="FFFB00"/>
            </a:solidFill>
            <a:miter lim="400000"/>
            <a:headEnd type="triangle"/>
            <a:tailEnd type="triangle"/>
          </a:ln>
        </p:spPr>
        <p:txBody>
          <a:bodyPr lIns="0" tIns="0" rIns="0" bIns="0"/>
          <a:lstStyle/>
          <a:p>
            <a:pPr/>
          </a:p>
        </p:txBody>
      </p:sp>
      <p:sp>
        <p:nvSpPr>
          <p:cNvPr id="853" name="Line"/>
          <p:cNvSpPr/>
          <p:nvPr/>
        </p:nvSpPr>
        <p:spPr>
          <a:xfrm flipH="1" flipV="1">
            <a:off x="7983959" y="4732759"/>
            <a:ext cx="3251201" cy="267505"/>
          </a:xfrm>
          <a:prstGeom prst="line">
            <a:avLst/>
          </a:prstGeom>
          <a:ln w="76200">
            <a:solidFill>
              <a:srgbClr val="FFFB00"/>
            </a:solidFill>
            <a:miter lim="400000"/>
            <a:headEnd type="triangle"/>
            <a:tailEnd type="triangle"/>
          </a:ln>
        </p:spPr>
        <p:txBody>
          <a:bodyPr lIns="0" tIns="0" rIns="0" bIns="0"/>
          <a:lstStyle/>
          <a:p>
            <a:pPr/>
          </a:p>
        </p:txBody>
      </p:sp>
      <p:sp>
        <p:nvSpPr>
          <p:cNvPr id="854" name="Line"/>
          <p:cNvSpPr/>
          <p:nvPr/>
        </p:nvSpPr>
        <p:spPr>
          <a:xfrm flipH="1" flipV="1">
            <a:off x="10514956" y="3827362"/>
            <a:ext cx="925977" cy="925975"/>
          </a:xfrm>
          <a:prstGeom prst="line">
            <a:avLst/>
          </a:prstGeom>
          <a:ln w="76200">
            <a:solidFill>
              <a:srgbClr val="FFFB00"/>
            </a:solidFill>
            <a:miter lim="400000"/>
            <a:headEnd type="triangle"/>
            <a:tailEnd type="triangle"/>
          </a:ln>
        </p:spPr>
        <p:txBody>
          <a:bodyPr lIns="0" tIns="0" rIns="0" bIns="0"/>
          <a:lstStyle/>
          <a:p>
            <a:pPr/>
          </a:p>
        </p:txBody>
      </p:sp>
      <p:sp>
        <p:nvSpPr>
          <p:cNvPr id="855" name="Line"/>
          <p:cNvSpPr/>
          <p:nvPr/>
        </p:nvSpPr>
        <p:spPr>
          <a:xfrm flipH="1">
            <a:off x="5679310" y="6317205"/>
            <a:ext cx="1790220" cy="823090"/>
          </a:xfrm>
          <a:prstGeom prst="line">
            <a:avLst/>
          </a:prstGeom>
          <a:ln w="76200">
            <a:solidFill>
              <a:srgbClr val="FF9300"/>
            </a:solidFill>
            <a:miter lim="400000"/>
          </a:ln>
        </p:spPr>
        <p:txBody>
          <a:bodyPr lIns="0" tIns="0" rIns="0" bIns="0"/>
          <a:lstStyle/>
          <a:p>
            <a:pPr/>
          </a:p>
        </p:txBody>
      </p:sp>
      <p:sp>
        <p:nvSpPr>
          <p:cNvPr id="856" name="Line"/>
          <p:cNvSpPr/>
          <p:nvPr/>
        </p:nvSpPr>
        <p:spPr>
          <a:xfrm flipH="1">
            <a:off x="7366643" y="6337782"/>
            <a:ext cx="493854" cy="1584447"/>
          </a:xfrm>
          <a:prstGeom prst="line">
            <a:avLst/>
          </a:prstGeom>
          <a:ln w="76200">
            <a:solidFill>
              <a:srgbClr val="FF9300"/>
            </a:solidFill>
            <a:miter lim="400000"/>
          </a:ln>
        </p:spPr>
        <p:txBody>
          <a:bodyPr lIns="0" tIns="0" rIns="0" bIns="0"/>
          <a:lstStyle/>
          <a:p>
            <a:pPr/>
          </a:p>
        </p:txBody>
      </p:sp>
      <p:sp>
        <p:nvSpPr>
          <p:cNvPr id="857" name="Cable or…"/>
          <p:cNvSpPr txBox="1"/>
          <p:nvPr/>
        </p:nvSpPr>
        <p:spPr>
          <a:xfrm>
            <a:off x="8036433" y="6381750"/>
            <a:ext cx="2273301"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defTabSz="546100">
              <a:defRPr sz="3600">
                <a:solidFill>
                  <a:srgbClr val="FF9300"/>
                </a:solidFill>
                <a:latin typeface="+mn-lt"/>
                <a:ea typeface="+mn-ea"/>
                <a:cs typeface="+mn-cs"/>
                <a:sym typeface="Gill Sans"/>
              </a:defRPr>
            </a:pPr>
            <a:r>
              <a:t>Cable or</a:t>
            </a:r>
          </a:p>
          <a:p>
            <a:pPr algn="ctr" defTabSz="546100">
              <a:defRPr sz="3600">
                <a:solidFill>
                  <a:srgbClr val="FF9300"/>
                </a:solidFill>
                <a:latin typeface="+mn-lt"/>
                <a:ea typeface="+mn-ea"/>
                <a:cs typeface="+mn-cs"/>
                <a:sym typeface="Gill Sans"/>
              </a:defRPr>
            </a:pPr>
            <a:r>
              <a:t>DSL</a:t>
            </a:r>
          </a:p>
        </p:txBody>
      </p:sp>
      <p:sp>
        <p:nvSpPr>
          <p:cNvPr id="858" name="Router"/>
          <p:cNvSpPr txBox="1"/>
          <p:nvPr/>
        </p:nvSpPr>
        <p:spPr>
          <a:xfrm>
            <a:off x="9344533" y="2108200"/>
            <a:ext cx="2273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Router</a:t>
            </a:r>
          </a:p>
        </p:txBody>
      </p:sp>
      <p:sp>
        <p:nvSpPr>
          <p:cNvPr id="859" name="Line"/>
          <p:cNvSpPr/>
          <p:nvPr/>
        </p:nvSpPr>
        <p:spPr>
          <a:xfrm flipH="1">
            <a:off x="10144566" y="2633883"/>
            <a:ext cx="308660" cy="699626"/>
          </a:xfrm>
          <a:prstGeom prst="line">
            <a:avLst/>
          </a:prstGeom>
          <a:ln w="76200">
            <a:solidFill>
              <a:srgbClr val="FFFFFF"/>
            </a:solidFill>
            <a:miter lim="400000"/>
            <a:tailEnd type="triangle"/>
          </a:ln>
        </p:spPr>
        <p:txBody>
          <a:bodyPr lIns="0" tIns="0" rIns="0" bIns="0"/>
          <a:lstStyle/>
          <a:p>
            <a:pPr/>
          </a:p>
        </p:txBody>
      </p:sp>
      <p:sp>
        <p:nvSpPr>
          <p:cNvPr id="860" name="Clipart: http://www.clker.com/search/networksym/1"/>
          <p:cNvSpPr txBox="1"/>
          <p:nvPr/>
        </p:nvSpPr>
        <p:spPr>
          <a:xfrm>
            <a:off x="8885770" y="8483600"/>
            <a:ext cx="6764860"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46100">
              <a:defRPr sz="2600">
                <a:solidFill>
                  <a:srgbClr val="00F900"/>
                </a:solidFill>
                <a:latin typeface="+mn-lt"/>
                <a:ea typeface="+mn-ea"/>
                <a:cs typeface="+mn-cs"/>
                <a:sym typeface="Gill Sans"/>
              </a:defRPr>
            </a:pPr>
            <a:r>
              <a:t>Clipart: </a:t>
            </a:r>
            <a:r>
              <a:rPr sz="2500" u="sng">
                <a:hlinkClick r:id="rId6" invalidUrl="" action="" tgtFrame="" tooltip="" history="1" highlightClick="0" endSnd="0"/>
              </a:rPr>
              <a:t>http://www.clker.com/search/networksym/1</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4" name="An Example Problem to Solve"/>
          <p:cNvSpPr txBox="1"/>
          <p:nvPr>
            <p:ph type="title"/>
          </p:nvPr>
        </p:nvSpPr>
        <p:spPr>
          <a:prstGeom prst="rect">
            <a:avLst/>
          </a:prstGeom>
        </p:spPr>
        <p:txBody>
          <a:bodyPr/>
          <a:lstStyle>
            <a:lvl1pPr>
              <a:defRPr>
                <a:solidFill>
                  <a:srgbClr val="00F900"/>
                </a:solidFill>
              </a:defRPr>
            </a:lvl1pPr>
          </a:lstStyle>
          <a:p>
            <a:pPr/>
            <a:r>
              <a:t>An Example Problem to Solve</a:t>
            </a:r>
          </a:p>
        </p:txBody>
      </p:sp>
      <p:sp>
        <p:nvSpPr>
          <p:cNvPr id="865" name="With each router having only a local / subset knowledge of the shape of the network, how do we avoid confusion if the information is a little &quot;messed up&quot;?"/>
          <p:cNvSpPr txBox="1"/>
          <p:nvPr>
            <p:ph type="body" sz="half" idx="1"/>
          </p:nvPr>
        </p:nvSpPr>
        <p:spPr>
          <a:xfrm>
            <a:off x="1155700" y="2603500"/>
            <a:ext cx="13931900" cy="2425700"/>
          </a:xfrm>
          <a:prstGeom prst="rect">
            <a:avLst/>
          </a:prstGeom>
        </p:spPr>
        <p:txBody>
          <a:bodyPr/>
          <a:lstStyle/>
          <a:p>
            <a:pPr/>
            <a:r>
              <a:t>With each router having only a local / subset knowledge of the shape of the network, how do we avoid confusion if the information is a little "messed up"?</a:t>
            </a:r>
          </a:p>
        </p:txBody>
      </p:sp>
      <p:pic>
        <p:nvPicPr>
          <p:cNvPr id="866" name="1194983908254897104switch_hp_nicolas_c_.svg.med.png" descr="1194983908254897104switch_hp_nicolas_c_.svg.med.png"/>
          <p:cNvPicPr>
            <a:picLocks noChangeAspect="1"/>
          </p:cNvPicPr>
          <p:nvPr/>
        </p:nvPicPr>
        <p:blipFill>
          <a:blip r:embed="rId3">
            <a:extLst/>
          </a:blip>
          <a:stretch>
            <a:fillRect/>
          </a:stretch>
        </p:blipFill>
        <p:spPr>
          <a:xfrm>
            <a:off x="10947400" y="6681004"/>
            <a:ext cx="1371601" cy="269749"/>
          </a:xfrm>
          <a:prstGeom prst="rect">
            <a:avLst/>
          </a:prstGeom>
          <a:ln w="12700">
            <a:miter lim="400000"/>
          </a:ln>
        </p:spPr>
      </p:pic>
      <p:pic>
        <p:nvPicPr>
          <p:cNvPr id="867" name="1194983908254897104switch_hp_nicolas_c_.svg.med.png" descr="1194983908254897104switch_hp_nicolas_c_.svg.med.png"/>
          <p:cNvPicPr>
            <a:picLocks noChangeAspect="1"/>
          </p:cNvPicPr>
          <p:nvPr/>
        </p:nvPicPr>
        <p:blipFill>
          <a:blip r:embed="rId3">
            <a:extLst/>
          </a:blip>
          <a:stretch>
            <a:fillRect/>
          </a:stretch>
        </p:blipFill>
        <p:spPr>
          <a:xfrm>
            <a:off x="7988300" y="6426200"/>
            <a:ext cx="1356102" cy="266700"/>
          </a:xfrm>
          <a:prstGeom prst="rect">
            <a:avLst/>
          </a:prstGeom>
          <a:ln w="12700">
            <a:miter lim="400000"/>
          </a:ln>
        </p:spPr>
      </p:pic>
      <p:pic>
        <p:nvPicPr>
          <p:cNvPr id="868" name="1194983908254897104switch_hp_nicolas_c_.svg.med.png" descr="1194983908254897104switch_hp_nicolas_c_.svg.med.png"/>
          <p:cNvPicPr>
            <a:picLocks noChangeAspect="1"/>
          </p:cNvPicPr>
          <p:nvPr/>
        </p:nvPicPr>
        <p:blipFill>
          <a:blip r:embed="rId3">
            <a:extLst/>
          </a:blip>
          <a:stretch>
            <a:fillRect/>
          </a:stretch>
        </p:blipFill>
        <p:spPr>
          <a:xfrm>
            <a:off x="10426700" y="5743067"/>
            <a:ext cx="1168400" cy="229786"/>
          </a:xfrm>
          <a:prstGeom prst="rect">
            <a:avLst/>
          </a:prstGeom>
          <a:ln w="12700">
            <a:miter lim="400000"/>
          </a:ln>
        </p:spPr>
      </p:pic>
      <p:sp>
        <p:nvSpPr>
          <p:cNvPr id="869" name="Line"/>
          <p:cNvSpPr/>
          <p:nvPr/>
        </p:nvSpPr>
        <p:spPr>
          <a:xfrm flipH="1">
            <a:off x="9392373" y="5929292"/>
            <a:ext cx="946553" cy="555586"/>
          </a:xfrm>
          <a:prstGeom prst="line">
            <a:avLst/>
          </a:prstGeom>
          <a:ln w="76200">
            <a:solidFill>
              <a:srgbClr val="FFFB00"/>
            </a:solidFill>
            <a:miter lim="400000"/>
            <a:headEnd type="triangle"/>
          </a:ln>
        </p:spPr>
        <p:txBody>
          <a:bodyPr lIns="0" tIns="0" rIns="0" bIns="0"/>
          <a:lstStyle/>
          <a:p>
            <a:pPr/>
          </a:p>
        </p:txBody>
      </p:sp>
      <p:sp>
        <p:nvSpPr>
          <p:cNvPr id="870" name="Line"/>
          <p:cNvSpPr/>
          <p:nvPr/>
        </p:nvSpPr>
        <p:spPr>
          <a:xfrm flipH="1">
            <a:off x="6573294" y="6678592"/>
            <a:ext cx="1162132" cy="12058"/>
          </a:xfrm>
          <a:prstGeom prst="line">
            <a:avLst/>
          </a:prstGeom>
          <a:ln w="76200">
            <a:solidFill>
              <a:srgbClr val="FFFB00"/>
            </a:solidFill>
            <a:miter lim="400000"/>
            <a:headEnd type="triangle"/>
          </a:ln>
        </p:spPr>
        <p:txBody>
          <a:bodyPr lIns="0" tIns="0" rIns="0" bIns="0"/>
          <a:lstStyle/>
          <a:p>
            <a:pPr/>
          </a:p>
        </p:txBody>
      </p:sp>
      <p:sp>
        <p:nvSpPr>
          <p:cNvPr id="871" name="Line"/>
          <p:cNvSpPr/>
          <p:nvPr/>
        </p:nvSpPr>
        <p:spPr>
          <a:xfrm flipH="1" flipV="1">
            <a:off x="11285477" y="6073333"/>
            <a:ext cx="432123" cy="452699"/>
          </a:xfrm>
          <a:prstGeom prst="line">
            <a:avLst/>
          </a:prstGeom>
          <a:ln w="76200">
            <a:solidFill>
              <a:srgbClr val="FFFB00"/>
            </a:solidFill>
            <a:miter lim="400000"/>
            <a:headEnd type="triangle"/>
          </a:ln>
        </p:spPr>
        <p:txBody>
          <a:bodyPr lIns="0" tIns="0" rIns="0" bIns="0"/>
          <a:lstStyle/>
          <a:p>
            <a:pPr/>
          </a:p>
        </p:txBody>
      </p:sp>
      <p:sp>
        <p:nvSpPr>
          <p:cNvPr id="872" name="Line"/>
          <p:cNvSpPr/>
          <p:nvPr/>
        </p:nvSpPr>
        <p:spPr>
          <a:xfrm>
            <a:off x="9495259" y="6649494"/>
            <a:ext cx="1296366" cy="226351"/>
          </a:xfrm>
          <a:prstGeom prst="line">
            <a:avLst/>
          </a:prstGeom>
          <a:ln w="76200">
            <a:solidFill>
              <a:srgbClr val="FFFB00"/>
            </a:solidFill>
            <a:miter lim="400000"/>
            <a:headEnd type="triangle"/>
          </a:ln>
        </p:spPr>
        <p:txBody>
          <a:bodyPr lIns="0" tIns="0" rIns="0" bIns="0"/>
          <a:lstStyle/>
          <a:p>
            <a:pPr/>
          </a:p>
        </p:txBody>
      </p:sp>
      <p:sp>
        <p:nvSpPr>
          <p:cNvPr id="873" name="To: 67.149.*.*"/>
          <p:cNvSpPr txBox="1"/>
          <p:nvPr/>
        </p:nvSpPr>
        <p:spPr>
          <a:xfrm>
            <a:off x="4184650" y="6000750"/>
            <a:ext cx="2195017" cy="571500"/>
          </a:xfrm>
          <a:prstGeom prst="rect">
            <a:avLst/>
          </a:prstGeom>
          <a:solidFill>
            <a:srgbClr val="424242"/>
          </a:solidFill>
          <a:ln w="12700">
            <a:solidFill>
              <a:srgbClr val="00F9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46100">
              <a:defRPr sz="3000">
                <a:solidFill>
                  <a:srgbClr val="FFFFFF"/>
                </a:solidFill>
                <a:latin typeface="+mn-lt"/>
                <a:ea typeface="+mn-ea"/>
                <a:cs typeface="+mn-cs"/>
                <a:sym typeface="Gill Sans"/>
              </a:defRPr>
            </a:pPr>
            <a:r>
              <a:t>To:</a:t>
            </a:r>
            <a:r>
              <a:rPr>
                <a:solidFill>
                  <a:srgbClr val="00F900"/>
                </a:solidFill>
              </a:rPr>
              <a:t> 67.149</a:t>
            </a:r>
            <a:r>
              <a:t>.*.*</a:t>
            </a:r>
          </a:p>
        </p:txBody>
      </p:sp>
      <p:sp>
        <p:nvSpPr>
          <p:cNvPr id="874" name="Clipart: http://www.clker.com/search/networksym/1"/>
          <p:cNvSpPr txBox="1"/>
          <p:nvPr/>
        </p:nvSpPr>
        <p:spPr>
          <a:xfrm>
            <a:off x="124333" y="8610600"/>
            <a:ext cx="7188201" cy="469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2500">
                <a:solidFill>
                  <a:srgbClr val="FFFFFF"/>
                </a:solidFill>
                <a:latin typeface="+mn-lt"/>
                <a:ea typeface="+mn-ea"/>
                <a:cs typeface="+mn-cs"/>
                <a:sym typeface="Gill Sans"/>
              </a:defRPr>
            </a:lvl1pPr>
          </a:lstStyle>
          <a:p>
            <a:pPr/>
            <a:r>
              <a:t>Clipart: http://www.clker.com/search/networksym/1</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L 0.190818 0.030556" origin="layout" pathEditMode="relative">
                                      <p:cBhvr>
                                        <p:cTn id="6" dur="1000" fill="hold"/>
                                        <p:tgtEl>
                                          <p:spTgt spid="873"/>
                                        </p:tgtEl>
                                        <p:attrNameLst>
                                          <p:attrName>ppt_x</p:attrName>
                                          <p:attrName>ppt_y</p:attrName>
                                        </p:attrNameLst>
                                      </p:cBhvr>
                                    </p:animMotion>
                                  </p:childTnLst>
                                </p:cTn>
                              </p:par>
                            </p:childTnLst>
                          </p:cTn>
                        </p:par>
                        <p:par>
                          <p:cTn id="7" fill="hold">
                            <p:stCondLst>
                              <p:cond delay="0"/>
                            </p:stCondLst>
                            <p:childTnLst>
                              <p:par>
                                <p:cTn id="8" presetClass="path" nodeType="afterEffect" presetSubtype="0" presetID="-1" grpId="2" accel="50000" decel="50000" fill="hold">
                                  <p:stCondLst>
                                    <p:cond delay="0"/>
                                  </p:stCondLst>
                                  <p:childTnLst>
                                    <p:animMotion path="M 0.190818 0.030556 L 0.346939 -0.079571" origin="layout" pathEditMode="relative">
                                      <p:cBhvr>
                                        <p:cTn id="9" dur="1000" fill="hold"/>
                                        <p:tgtEl>
                                          <p:spTgt spid="873"/>
                                        </p:tgtEl>
                                        <p:attrNameLst>
                                          <p:attrName>ppt_x</p:attrName>
                                          <p:attrName>ppt_y</p:attrName>
                                        </p:attrNameLst>
                                      </p:cBhvr>
                                    </p:animMotion>
                                  </p:childTnLst>
                                </p:cTn>
                              </p:par>
                            </p:childTnLst>
                          </p:cTn>
                        </p:par>
                        <p:par>
                          <p:cTn id="10" fill="hold">
                            <p:stCondLst>
                              <p:cond delay="0"/>
                            </p:stCondLst>
                            <p:childTnLst>
                              <p:par>
                                <p:cTn id="11" presetClass="path" nodeType="afterEffect" presetSubtype="0" presetID="-1" grpId="3" accel="50000" decel="50000" fill="hold">
                                  <p:stCondLst>
                                    <p:cond delay="0"/>
                                  </p:stCondLst>
                                  <p:childTnLst>
                                    <p:animMotion path="M 0.346939 -0.079571 L 0.399678 0.058333" origin="layout" pathEditMode="relative">
                                      <p:cBhvr>
                                        <p:cTn id="12" dur="1000" fill="hold"/>
                                        <p:tgtEl>
                                          <p:spTgt spid="873"/>
                                        </p:tgtEl>
                                        <p:attrNameLst>
                                          <p:attrName>ppt_x</p:attrName>
                                          <p:attrName>ppt_y</p:attrName>
                                        </p:attrNameLst>
                                      </p:cBhvr>
                                    </p:animMotion>
                                  </p:childTnLst>
                                </p:cTn>
                              </p:par>
                            </p:childTnLst>
                          </p:cTn>
                        </p:par>
                        <p:par>
                          <p:cTn id="13" fill="hold">
                            <p:stCondLst>
                              <p:cond delay="0"/>
                            </p:stCondLst>
                            <p:childTnLst>
                              <p:par>
                                <p:cTn id="14" presetClass="path" nodeType="afterEffect" presetSubtype="0" presetID="-1" grpId="4" accel="50000" decel="50000" fill="hold">
                                  <p:stCondLst>
                                    <p:cond delay="0"/>
                                  </p:stCondLst>
                                  <p:childTnLst>
                                    <p:animMotion path="M 0.399678 0.058333 L 0.208658 0.030556" origin="layout" pathEditMode="relative">
                                      <p:cBhvr>
                                        <p:cTn id="15" dur="1000" fill="hold"/>
                                        <p:tgtEl>
                                          <p:spTgt spid="873"/>
                                        </p:tgtEl>
                                        <p:attrNameLst>
                                          <p:attrName>ppt_x</p:attrName>
                                          <p:attrName>ppt_y</p:attrName>
                                        </p:attrNameLst>
                                      </p:cBhvr>
                                    </p:animMotion>
                                  </p:childTnLst>
                                </p:cTn>
                              </p:par>
                            </p:childTnLst>
                          </p:cTn>
                        </p:par>
                        <p:par>
                          <p:cTn id="16" fill="hold">
                            <p:stCondLst>
                              <p:cond delay="0"/>
                            </p:stCondLst>
                            <p:childTnLst>
                              <p:par>
                                <p:cTn id="17" presetClass="path" nodeType="afterEffect" presetSubtype="0" presetID="-1" grpId="5" accel="50000" decel="50000" fill="hold">
                                  <p:stCondLst>
                                    <p:cond delay="0"/>
                                  </p:stCondLst>
                                  <p:childTnLst>
                                    <p:animMotion path="M 0.208658 0.030556 L 0.346939 -0.079167" origin="layout" pathEditMode="relative">
                                      <p:cBhvr>
                                        <p:cTn id="18" dur="1000" fill="hold"/>
                                        <p:tgtEl>
                                          <p:spTgt spid="873"/>
                                        </p:tgtEl>
                                        <p:attrNameLst>
                                          <p:attrName>ppt_x</p:attrName>
                                          <p:attrName>ppt_y</p:attrName>
                                        </p:attrNameLst>
                                      </p:cBhvr>
                                    </p:animMotion>
                                  </p:childTnLst>
                                </p:cTn>
                              </p:par>
                            </p:childTnLst>
                          </p:cTn>
                        </p:par>
                        <p:par>
                          <p:cTn id="19" fill="hold">
                            <p:stCondLst>
                              <p:cond delay="0"/>
                            </p:stCondLst>
                            <p:childTnLst>
                              <p:par>
                                <p:cTn id="20" presetClass="path" nodeType="afterEffect" presetSubtype="0" presetID="-1" grpId="6" accel="50000" decel="50000" fill="hold">
                                  <p:stCondLst>
                                    <p:cond delay="0"/>
                                  </p:stCondLst>
                                  <p:childTnLst>
                                    <p:animMotion path="M 0.346939 -0.079167 L 0.400000 0.058333" origin="layout" pathEditMode="relative">
                                      <p:cBhvr>
                                        <p:cTn id="21" dur="1000" fill="hold"/>
                                        <p:tgtEl>
                                          <p:spTgt spid="873"/>
                                        </p:tgtEl>
                                        <p:attrNameLst>
                                          <p:attrName>ppt_x</p:attrName>
                                          <p:attrName>ppt_y</p:attrName>
                                        </p:attrNameLst>
                                      </p:cBhvr>
                                    </p:animMotion>
                                  </p:childTnLst>
                                </p:cTn>
                              </p:par>
                            </p:childTnLst>
                          </p:cTn>
                        </p:par>
                        <p:par>
                          <p:cTn id="22" fill="hold">
                            <p:stCondLst>
                              <p:cond delay="0"/>
                            </p:stCondLst>
                            <p:childTnLst>
                              <p:par>
                                <p:cTn id="23" presetClass="path" nodeType="afterEffect" presetSubtype="0" presetID="-1" grpId="7" accel="50000" decel="50000" fill="hold">
                                  <p:stCondLst>
                                    <p:cond delay="0"/>
                                  </p:stCondLst>
                                  <p:childTnLst>
                                    <p:animMotion path="M 0.400000 0.058333 L 0.208658 0.030556" origin="layout" pathEditMode="relative">
                                      <p:cBhvr>
                                        <p:cTn id="24" dur="1000" fill="hold"/>
                                        <p:tgtEl>
                                          <p:spTgt spid="873"/>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78" name="arpanetmar77.png" descr="arpanetmar77.png"/>
          <p:cNvPicPr>
            <a:picLocks noChangeAspect="1"/>
          </p:cNvPicPr>
          <p:nvPr/>
        </p:nvPicPr>
        <p:blipFill>
          <a:blip r:embed="rId2">
            <a:extLst/>
          </a:blip>
          <a:stretch>
            <a:fillRect/>
          </a:stretch>
        </p:blipFill>
        <p:spPr>
          <a:xfrm>
            <a:off x="3618113" y="544909"/>
            <a:ext cx="9017001" cy="6452791"/>
          </a:xfrm>
          <a:prstGeom prst="rect">
            <a:avLst/>
          </a:prstGeom>
          <a:ln w="12700">
            <a:miter lim="400000"/>
          </a:ln>
        </p:spPr>
      </p:pic>
      <p:sp>
        <p:nvSpPr>
          <p:cNvPr id="879" name="http://som.csudh.edu/fac/lpress/history/arpamaps/arpanetmar77.jpg"/>
          <p:cNvSpPr txBox="1"/>
          <p:nvPr/>
        </p:nvSpPr>
        <p:spPr>
          <a:xfrm>
            <a:off x="2590080" y="8439150"/>
            <a:ext cx="11075592" cy="5588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200">
                <a:solidFill>
                  <a:srgbClr val="00F900"/>
                </a:solidFill>
                <a:latin typeface="+mn-lt"/>
                <a:ea typeface="+mn-ea"/>
                <a:cs typeface="+mn-cs"/>
                <a:sym typeface="Gill Sans"/>
              </a:defRPr>
            </a:lvl1pPr>
          </a:lstStyle>
          <a:p>
            <a:pPr/>
            <a:r>
              <a:t>http://som.csudh.edu/fac/lpress/history/arpamaps/arpanetmar77.jpg</a:t>
            </a:r>
          </a:p>
        </p:txBody>
      </p:sp>
      <p:sp>
        <p:nvSpPr>
          <p:cNvPr id="880" name="Heart, F., McKenzie, A., McQuillian, J., and Walden, D., ARPANET Completion Report, Bolt, Beranek and Newman, Burlington, MA, January 4, 1978."/>
          <p:cNvSpPr txBox="1"/>
          <p:nvPr/>
        </p:nvSpPr>
        <p:spPr>
          <a:xfrm>
            <a:off x="-2667" y="7321550"/>
            <a:ext cx="16243301"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a:r>
              <a:t>Heart, F., McKenzie, A., McQuillian, J., and Walden, D., ARPANET Completion Report, Bolt, Beranek and Newman, Burlington, MA, January 4, 1978.</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82" name="map.png" descr="map.png"/>
          <p:cNvPicPr>
            <a:picLocks noChangeAspect="1"/>
          </p:cNvPicPr>
          <p:nvPr/>
        </p:nvPicPr>
        <p:blipFill>
          <a:blip r:embed="rId2">
            <a:extLst/>
          </a:blip>
          <a:stretch>
            <a:fillRect/>
          </a:stretch>
        </p:blipFill>
        <p:spPr>
          <a:xfrm>
            <a:off x="-57639" y="825500"/>
            <a:ext cx="16332201" cy="7759868"/>
          </a:xfrm>
          <a:prstGeom prst="rect">
            <a:avLst/>
          </a:prstGeom>
          <a:ln w="12700">
            <a:miter lim="400000"/>
          </a:ln>
        </p:spPr>
      </p:pic>
      <p:sp>
        <p:nvSpPr>
          <p:cNvPr id="883" name="University of Illinois at Urbana-Champaign"/>
          <p:cNvSpPr txBox="1"/>
          <p:nvPr/>
        </p:nvSpPr>
        <p:spPr>
          <a:xfrm>
            <a:off x="1868871" y="4552950"/>
            <a:ext cx="4191001"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0433FF"/>
                </a:solidFill>
                <a:latin typeface="+mn-lt"/>
                <a:ea typeface="+mn-ea"/>
                <a:cs typeface="+mn-cs"/>
                <a:sym typeface="Gill Sans"/>
              </a:defRPr>
            </a:lvl1pPr>
          </a:lstStyle>
          <a:p>
            <a:pPr/>
            <a:r>
              <a:t>University of Illinois at Urbana-Champaign</a:t>
            </a:r>
          </a:p>
        </p:txBody>
      </p:sp>
      <p:sp>
        <p:nvSpPr>
          <p:cNvPr id="884" name="Square"/>
          <p:cNvSpPr/>
          <p:nvPr/>
        </p:nvSpPr>
        <p:spPr>
          <a:xfrm>
            <a:off x="3594100" y="3848100"/>
            <a:ext cx="406400" cy="406400"/>
          </a:xfrm>
          <a:prstGeom prst="rect">
            <a:avLst/>
          </a:prstGeom>
          <a:solidFill>
            <a:srgbClr val="FF2600"/>
          </a:solidFill>
          <a:ln w="25400">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L 0.000000 0.000000" origin="layout" pathEditMode="relative">
                                      <p:cBhvr>
                                        <p:cTn id="6" dur="1000" fill="hold"/>
                                        <p:tgtEl>
                                          <p:spTgt spid="884"/>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6" name="Supercomputers..."/>
          <p:cNvSpPr txBox="1"/>
          <p:nvPr>
            <p:ph type="title"/>
          </p:nvPr>
        </p:nvSpPr>
        <p:spPr>
          <a:prstGeom prst="rect">
            <a:avLst/>
          </a:prstGeom>
        </p:spPr>
        <p:txBody>
          <a:bodyPr/>
          <a:lstStyle>
            <a:lvl1pPr>
              <a:defRPr>
                <a:solidFill>
                  <a:srgbClr val="00F900"/>
                </a:solidFill>
              </a:defRPr>
            </a:lvl1pPr>
          </a:lstStyle>
          <a:p>
            <a:pPr/>
            <a:r>
              <a:t>Supercomputers...</a:t>
            </a:r>
          </a:p>
        </p:txBody>
      </p:sp>
      <p:sp>
        <p:nvSpPr>
          <p:cNvPr id="887" name="As science needed faster and faster computers, more universities asked for their own Multimillion dollar supercomputer…"/>
          <p:cNvSpPr txBox="1"/>
          <p:nvPr>
            <p:ph type="body" sz="half" idx="1"/>
          </p:nvPr>
        </p:nvSpPr>
        <p:spPr>
          <a:xfrm>
            <a:off x="1155700" y="2603500"/>
            <a:ext cx="7632700" cy="5702300"/>
          </a:xfrm>
          <a:prstGeom prst="rect">
            <a:avLst/>
          </a:prstGeom>
        </p:spPr>
        <p:txBody>
          <a:bodyPr/>
          <a:lstStyle/>
          <a:p>
            <a:pPr/>
            <a:r>
              <a:t>As science needed faster and faster computers, more universities asked for their own Multimillion dollar supercomputer</a:t>
            </a:r>
          </a:p>
          <a:p>
            <a:pPr/>
            <a:r>
              <a:t>The National Science Foundation asked, “Why not buy a few supercomputers, and build up a national shared network?”</a:t>
            </a:r>
          </a:p>
        </p:txBody>
      </p:sp>
      <p:pic>
        <p:nvPicPr>
          <p:cNvPr id="888" name="450px-EPFL_CRAY-I_1.jpg" descr="450px-EPFL_CRAY-I_1.jpg"/>
          <p:cNvPicPr>
            <a:picLocks noChangeAspect="1"/>
          </p:cNvPicPr>
          <p:nvPr/>
        </p:nvPicPr>
        <p:blipFill>
          <a:blip r:embed="rId2">
            <a:extLst/>
          </a:blip>
          <a:stretch>
            <a:fillRect/>
          </a:stretch>
        </p:blipFill>
        <p:spPr>
          <a:xfrm>
            <a:off x="10109200" y="2154766"/>
            <a:ext cx="4064000" cy="5418667"/>
          </a:xfrm>
          <a:prstGeom prst="rect">
            <a:avLst/>
          </a:prstGeom>
          <a:ln w="12700">
            <a:miter lim="400000"/>
          </a:ln>
        </p:spPr>
      </p:pic>
      <p:sp>
        <p:nvSpPr>
          <p:cNvPr id="889" name="CC: BY-SA: Rama (Wikipedia)…"/>
          <p:cNvSpPr txBox="1"/>
          <p:nvPr/>
        </p:nvSpPr>
        <p:spPr>
          <a:xfrm>
            <a:off x="10108108" y="7626350"/>
            <a:ext cx="6045201" cy="1244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546100">
              <a:defRPr sz="2600">
                <a:solidFill>
                  <a:srgbClr val="FFFB00"/>
                </a:solidFill>
                <a:latin typeface="+mn-lt"/>
                <a:ea typeface="+mn-ea"/>
                <a:cs typeface="+mn-cs"/>
                <a:sym typeface="Gill Sans"/>
              </a:defRPr>
            </a:pPr>
            <a:r>
              <a:t>CC: BY-SA: Rama (</a:t>
            </a:r>
            <a:r>
              <a:rPr u="sng">
                <a:hlinkClick r:id="rId3" invalidUrl="" action="" tgtFrame="" tooltip="" history="1" highlightClick="0" endSnd="0"/>
              </a:rPr>
              <a:t>Wikipedia</a:t>
            </a:r>
            <a:r>
              <a:t>)</a:t>
            </a:r>
          </a:p>
          <a:p>
            <a:pPr defTabSz="546100">
              <a:defRPr sz="2600">
                <a:solidFill>
                  <a:srgbClr val="FFFB00"/>
                </a:solidFill>
                <a:latin typeface="+mn-lt"/>
                <a:ea typeface="+mn-ea"/>
                <a:cs typeface="+mn-cs"/>
                <a:sym typeface="Gill Sans"/>
              </a:defRPr>
            </a:pPr>
            <a:r>
              <a:rPr u="sng">
                <a:hlinkClick r:id="rId4" invalidUrl="" action="" tgtFrame="" tooltip="" history="1" highlightClick="0" endSnd="0"/>
              </a:rPr>
              <a:t>http://creativecommons.org/licenses/by-sa/2.0/fr/deed.en_GB</a:t>
            </a:r>
            <a:r>
              <a:t> </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High Level Phases"/>
          <p:cNvSpPr txBox="1"/>
          <p:nvPr>
            <p:ph type="title"/>
          </p:nvPr>
        </p:nvSpPr>
        <p:spPr>
          <a:prstGeom prst="rect">
            <a:avLst/>
          </a:prstGeom>
        </p:spPr>
        <p:txBody>
          <a:bodyPr/>
          <a:lstStyle>
            <a:lvl1pPr>
              <a:defRPr>
                <a:solidFill>
                  <a:srgbClr val="FFFB00"/>
                </a:solidFill>
              </a:defRPr>
            </a:lvl1pPr>
          </a:lstStyle>
          <a:p>
            <a:pPr/>
            <a:r>
              <a:t>High Level Phases</a:t>
            </a:r>
          </a:p>
        </p:txBody>
      </p:sp>
      <p:sp>
        <p:nvSpPr>
          <p:cNvPr id="172" name="Dawn of Electronic Computing…"/>
          <p:cNvSpPr txBox="1"/>
          <p:nvPr>
            <p:ph type="body" idx="1"/>
          </p:nvPr>
        </p:nvSpPr>
        <p:spPr>
          <a:xfrm>
            <a:off x="1155700" y="2603500"/>
            <a:ext cx="14300200" cy="5702300"/>
          </a:xfrm>
          <a:prstGeom prst="rect">
            <a:avLst/>
          </a:prstGeom>
        </p:spPr>
        <p:txBody>
          <a:bodyPr/>
          <a:lstStyle/>
          <a:p>
            <a:pPr/>
            <a:r>
              <a:t>Dawn of Electronic Computing</a:t>
            </a:r>
          </a:p>
          <a:p>
            <a:pPr/>
            <a:r>
              <a:t>Pre-Internet Communication</a:t>
            </a:r>
          </a:p>
          <a:p>
            <a:pPr/>
            <a:r>
              <a:t>Research Networks - 1960s - 1970’s</a:t>
            </a:r>
          </a:p>
          <a:p>
            <a:pPr/>
            <a:r>
              <a:t>The First “Internet” -  Mid 1980’s</a:t>
            </a:r>
          </a:p>
          <a:p>
            <a:pPr/>
            <a:r>
              <a:t>The Web Makes it Easy - Early 1990’s</a:t>
            </a:r>
          </a:p>
          <a:p>
            <a:pPr/>
            <a:r>
              <a:t>Ubiquity of the Internet - 1996 and beyond</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1" name="NCSA - Innovation"/>
          <p:cNvSpPr txBox="1"/>
          <p:nvPr>
            <p:ph type="title"/>
          </p:nvPr>
        </p:nvSpPr>
        <p:spPr>
          <a:prstGeom prst="rect">
            <a:avLst/>
          </a:prstGeom>
        </p:spPr>
        <p:txBody>
          <a:bodyPr/>
          <a:lstStyle>
            <a:lvl1pPr>
              <a:defRPr>
                <a:solidFill>
                  <a:srgbClr val="00F900"/>
                </a:solidFill>
              </a:defRPr>
            </a:lvl1pPr>
          </a:lstStyle>
          <a:p>
            <a:pPr/>
            <a:r>
              <a:t>NCSA - Innovation</a:t>
            </a:r>
          </a:p>
        </p:txBody>
      </p:sp>
      <p:sp>
        <p:nvSpPr>
          <p:cNvPr id="892" name="We now “assume” the Internet and the Web - it was not so easy...…"/>
          <p:cNvSpPr txBox="1"/>
          <p:nvPr>
            <p:ph type="body" sz="half" idx="1"/>
          </p:nvPr>
        </p:nvSpPr>
        <p:spPr>
          <a:xfrm>
            <a:off x="1155700" y="2603500"/>
            <a:ext cx="7632700" cy="5702300"/>
          </a:xfrm>
          <a:prstGeom prst="rect">
            <a:avLst/>
          </a:prstGeom>
        </p:spPr>
        <p:txBody>
          <a:bodyPr/>
          <a:lstStyle/>
          <a:p>
            <a:pPr/>
            <a:r>
              <a:t>We now “assume” the Internet and the Web - it was not so easy...</a:t>
            </a:r>
          </a:p>
          <a:p>
            <a:pPr/>
            <a:r>
              <a:t>A number of breakthrough innovations came from the National Center for Supercomputing Applications at Urbana-Champaign, Illinois</a:t>
            </a:r>
          </a:p>
          <a:p>
            <a:pPr/>
            <a:r>
              <a:t>High Performance Computing and the Internet were deeply linked</a:t>
            </a:r>
          </a:p>
        </p:txBody>
      </p:sp>
      <p:pic>
        <p:nvPicPr>
          <p:cNvPr id="893" name="Snapshot 2009-02-17 07-13-08.jpg" descr="Snapshot 2009-02-17 07-13-08.jpg"/>
          <p:cNvPicPr>
            <a:picLocks noChangeAspect="1"/>
          </p:cNvPicPr>
          <p:nvPr/>
        </p:nvPicPr>
        <p:blipFill>
          <a:blip r:embed="rId2">
            <a:extLst/>
          </a:blip>
          <a:stretch>
            <a:fillRect/>
          </a:stretch>
        </p:blipFill>
        <p:spPr>
          <a:xfrm>
            <a:off x="9410700" y="2603500"/>
            <a:ext cx="5753100" cy="4559300"/>
          </a:xfrm>
          <a:prstGeom prst="rect">
            <a:avLst/>
          </a:prstGeom>
          <a:ln w="12700">
            <a:miter lim="400000"/>
          </a:ln>
        </p:spPr>
      </p:pic>
      <p:sp>
        <p:nvSpPr>
          <p:cNvPr id="894" name="Larry Smarr, NCSA"/>
          <p:cNvSpPr txBox="1"/>
          <p:nvPr/>
        </p:nvSpPr>
        <p:spPr>
          <a:xfrm>
            <a:off x="10229949" y="6184900"/>
            <a:ext cx="3677469" cy="622300"/>
          </a:xfrm>
          <a:prstGeom prst="rect">
            <a:avLst/>
          </a:prstGeom>
          <a:solidFill>
            <a:srgbClr val="000000">
              <a:alpha val="52999"/>
            </a:srgb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Larry Smarr, NCSA</a:t>
            </a:r>
          </a:p>
        </p:txBody>
      </p:sp>
      <p:sp>
        <p:nvSpPr>
          <p:cNvPr id="895" name="(11:53)"/>
          <p:cNvSpPr txBox="1"/>
          <p:nvPr/>
        </p:nvSpPr>
        <p:spPr>
          <a:xfrm>
            <a:off x="14556829" y="8153400"/>
            <a:ext cx="1424509"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(11:53)</a:t>
            </a:r>
          </a:p>
        </p:txBody>
      </p:sp>
      <p:sp>
        <p:nvSpPr>
          <p:cNvPr id="896" name="http://www.vimeo.com/6982439"/>
          <p:cNvSpPr txBox="1"/>
          <p:nvPr/>
        </p:nvSpPr>
        <p:spPr>
          <a:xfrm>
            <a:off x="8164332" y="8305800"/>
            <a:ext cx="5049628" cy="546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000">
                <a:solidFill>
                  <a:srgbClr val="FFFB00"/>
                </a:solidFill>
                <a:latin typeface="+mn-lt"/>
                <a:ea typeface="+mn-ea"/>
                <a:cs typeface="+mn-cs"/>
                <a:sym typeface="Gill Sans"/>
              </a:defRPr>
            </a:lvl1pPr>
          </a:lstStyle>
          <a:p>
            <a:pPr/>
            <a:r>
              <a:t>http://www.vimeo.com/6982439</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98" name="map.png" descr="map.png"/>
          <p:cNvPicPr>
            <a:picLocks noChangeAspect="1"/>
          </p:cNvPicPr>
          <p:nvPr/>
        </p:nvPicPr>
        <p:blipFill>
          <a:blip r:embed="rId2">
            <a:extLst/>
          </a:blip>
          <a:stretch>
            <a:fillRect/>
          </a:stretch>
        </p:blipFill>
        <p:spPr>
          <a:xfrm>
            <a:off x="-57639" y="825500"/>
            <a:ext cx="16332201" cy="7759868"/>
          </a:xfrm>
          <a:prstGeom prst="rect">
            <a:avLst/>
          </a:prstGeom>
          <a:ln w="12700">
            <a:miter lim="400000"/>
          </a:ln>
        </p:spPr>
      </p:pic>
      <p:sp>
        <p:nvSpPr>
          <p:cNvPr id="899" name="University of Illinois at Urbana-Champaign"/>
          <p:cNvSpPr txBox="1"/>
          <p:nvPr/>
        </p:nvSpPr>
        <p:spPr>
          <a:xfrm>
            <a:off x="1868871" y="4552950"/>
            <a:ext cx="4191001"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0433FF"/>
                </a:solidFill>
                <a:latin typeface="+mn-lt"/>
                <a:ea typeface="+mn-ea"/>
                <a:cs typeface="+mn-cs"/>
                <a:sym typeface="Gill Sans"/>
              </a:defRPr>
            </a:lvl1pPr>
          </a:lstStyle>
          <a:p>
            <a:pPr/>
            <a:r>
              <a:t>University of Illinois at Urbana-Champaign</a:t>
            </a:r>
          </a:p>
        </p:txBody>
      </p:sp>
      <p:sp>
        <p:nvSpPr>
          <p:cNvPr id="900" name="Square"/>
          <p:cNvSpPr/>
          <p:nvPr/>
        </p:nvSpPr>
        <p:spPr>
          <a:xfrm>
            <a:off x="3594100" y="3848100"/>
            <a:ext cx="406400" cy="406400"/>
          </a:xfrm>
          <a:prstGeom prst="rect">
            <a:avLst/>
          </a:prstGeom>
          <a:solidFill>
            <a:srgbClr val="FF2600"/>
          </a:solidFill>
          <a:ln w="25400">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901" name="University of Michigan"/>
          <p:cNvSpPr txBox="1"/>
          <p:nvPr/>
        </p:nvSpPr>
        <p:spPr>
          <a:xfrm>
            <a:off x="3886200" y="1663700"/>
            <a:ext cx="4191000"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0433FF"/>
                </a:solidFill>
                <a:latin typeface="+mn-lt"/>
                <a:ea typeface="+mn-ea"/>
                <a:cs typeface="+mn-cs"/>
                <a:sym typeface="Gill Sans"/>
              </a:defRPr>
            </a:lvl1pPr>
          </a:lstStyle>
          <a:p>
            <a:pPr/>
            <a:r>
              <a:t>University of Michigan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C 0.000000 0.000000 0.008089 -0.010701 0.018171 -0.024038 C 0.028252 -0.037375 0.040326 -0.053347 0.048294 -0.063889" origin="layout" pathEditMode="relative">
                                      <p:cBhvr>
                                        <p:cTn id="6" dur="1000" fill="hold"/>
                                        <p:tgtEl>
                                          <p:spTgt spid="900"/>
                                        </p:tgtEl>
                                        <p:attrNameLst>
                                          <p:attrName>ppt_x</p:attrName>
                                          <p:attrName>ppt_y</p:attrName>
                                        </p:attrNameLst>
                                      </p:cBhvr>
                                    </p:animMotion>
                                  </p:childTnLst>
                                </p:cTn>
                              </p:par>
                            </p:childTnLst>
                          </p:cTn>
                        </p:par>
                        <p:par>
                          <p:cTn id="7" fill="hold">
                            <p:stCondLst>
                              <p:cond delay="1000"/>
                            </p:stCondLst>
                            <p:childTnLst>
                              <p:par>
                                <p:cTn id="8" presetClass="entr" nodeType="afterEffect" presetSubtype="0" presetID="1" grpId="2" fill="hold">
                                  <p:stCondLst>
                                    <p:cond delay="0"/>
                                  </p:stCondLst>
                                  <p:iterate type="el" backwards="0">
                                    <p:tmAbs val="0"/>
                                  </p:iterate>
                                  <p:childTnLst>
                                    <p:set>
                                      <p:cBhvr>
                                        <p:cTn id="9" fill="hold"/>
                                        <p:tgtEl>
                                          <p:spTgt spid="9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01" grpId="2"/>
    </p:bld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3" name="NSF Net"/>
          <p:cNvSpPr txBox="1"/>
          <p:nvPr>
            <p:ph type="title"/>
          </p:nvPr>
        </p:nvSpPr>
        <p:spPr>
          <a:prstGeom prst="rect">
            <a:avLst/>
          </a:prstGeom>
        </p:spPr>
        <p:txBody>
          <a:bodyPr/>
          <a:lstStyle>
            <a:lvl1pPr>
              <a:defRPr>
                <a:solidFill>
                  <a:srgbClr val="00F900"/>
                </a:solidFill>
              </a:defRPr>
            </a:lvl1pPr>
          </a:lstStyle>
          <a:p>
            <a:pPr/>
            <a:r>
              <a:t>NSF Net</a:t>
            </a:r>
          </a:p>
        </p:txBody>
      </p:sp>
      <p:sp>
        <p:nvSpPr>
          <p:cNvPr id="904" name="NSFNet was funded by the National Science Foundation…"/>
          <p:cNvSpPr txBox="1"/>
          <p:nvPr>
            <p:ph type="body" sz="half" idx="1"/>
          </p:nvPr>
        </p:nvSpPr>
        <p:spPr>
          <a:xfrm>
            <a:off x="1193800" y="2603500"/>
            <a:ext cx="8178800" cy="5702300"/>
          </a:xfrm>
          <a:prstGeom prst="rect">
            <a:avLst/>
          </a:prstGeom>
        </p:spPr>
        <p:txBody>
          <a:bodyPr/>
          <a:lstStyle/>
          <a:p>
            <a:pPr/>
            <a:r>
              <a:t>NSFNet was funded by the National Science Foundation</a:t>
            </a:r>
          </a:p>
          <a:p>
            <a:pPr/>
            <a:r>
              <a:t>Standardized on TCP/IP</a:t>
            </a:r>
          </a:p>
          <a:p>
            <a:pPr/>
            <a:r>
              <a:t>The first national TCP/IP network that was “inclusive”</a:t>
            </a:r>
          </a:p>
          <a:p>
            <a:pPr/>
            <a:r>
              <a:t>Initially the goal was all research universities</a:t>
            </a:r>
          </a:p>
        </p:txBody>
      </p:sp>
      <p:pic>
        <p:nvPicPr>
          <p:cNvPr id="905" name="f10aug1972.png" descr="f10aug1972.png"/>
          <p:cNvPicPr>
            <a:picLocks noChangeAspect="1"/>
          </p:cNvPicPr>
          <p:nvPr/>
        </p:nvPicPr>
        <p:blipFill>
          <a:blip r:embed="rId2">
            <a:extLst/>
          </a:blip>
          <a:stretch>
            <a:fillRect/>
          </a:stretch>
        </p:blipFill>
        <p:spPr>
          <a:xfrm>
            <a:off x="9918700" y="2689840"/>
            <a:ext cx="5956300" cy="3545861"/>
          </a:xfrm>
          <a:prstGeom prst="rect">
            <a:avLst/>
          </a:prstGeom>
          <a:ln w="12700">
            <a:miter lim="400000"/>
          </a:ln>
        </p:spPr>
      </p:pic>
      <p:sp>
        <p:nvSpPr>
          <p:cNvPr id="906" name="ARPANET August 1972"/>
          <p:cNvSpPr txBox="1"/>
          <p:nvPr/>
        </p:nvSpPr>
        <p:spPr>
          <a:xfrm>
            <a:off x="10666796" y="6515100"/>
            <a:ext cx="446663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40FF"/>
                </a:solidFill>
                <a:latin typeface="+mn-lt"/>
                <a:ea typeface="+mn-ea"/>
                <a:cs typeface="+mn-cs"/>
                <a:sym typeface="Gill Sans"/>
              </a:defRPr>
            </a:lvl1pPr>
          </a:lstStyle>
          <a:p>
            <a:pPr/>
            <a:r>
              <a:t>ARPANET August 1972</a:t>
            </a:r>
          </a:p>
        </p:txBody>
      </p:sp>
      <p:sp>
        <p:nvSpPr>
          <p:cNvPr id="907" name="http://som.csudh.edu/fac/lpress/history/arpamaps/"/>
          <p:cNvSpPr txBox="1"/>
          <p:nvPr/>
        </p:nvSpPr>
        <p:spPr>
          <a:xfrm>
            <a:off x="9282608" y="8362950"/>
            <a:ext cx="6769101" cy="482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546100">
              <a:defRPr sz="2600">
                <a:solidFill>
                  <a:srgbClr val="FFFB00"/>
                </a:solidFill>
                <a:latin typeface="+mn-lt"/>
                <a:ea typeface="+mn-ea"/>
                <a:cs typeface="+mn-cs"/>
                <a:sym typeface="Gill Sans"/>
              </a:defRPr>
            </a:lvl1pPr>
          </a:lstStyle>
          <a:p>
            <a:pPr/>
            <a:r>
              <a:t>http://som.csudh.edu/fac/lpress/history/arpamaps/</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9" name="Michigan's State-Wide Network"/>
          <p:cNvSpPr txBox="1"/>
          <p:nvPr>
            <p:ph type="title"/>
          </p:nvPr>
        </p:nvSpPr>
        <p:spPr>
          <a:xfrm>
            <a:off x="1155700" y="241300"/>
            <a:ext cx="13563600" cy="2298700"/>
          </a:xfrm>
          <a:prstGeom prst="rect">
            <a:avLst/>
          </a:prstGeom>
        </p:spPr>
        <p:txBody>
          <a:bodyPr/>
          <a:lstStyle>
            <a:lvl1pPr>
              <a:defRPr>
                <a:solidFill>
                  <a:srgbClr val="00F900"/>
                </a:solidFill>
              </a:defRPr>
            </a:lvl1pPr>
          </a:lstStyle>
          <a:p>
            <a:pPr/>
            <a:r>
              <a:t>Michigan's State-Wide Network</a:t>
            </a:r>
          </a:p>
        </p:txBody>
      </p:sp>
      <p:sp>
        <p:nvSpPr>
          <p:cNvPr id="910" name="[1] http://www.zakon.org/robert/internet/timeline/"/>
          <p:cNvSpPr txBox="1"/>
          <p:nvPr/>
        </p:nvSpPr>
        <p:spPr>
          <a:xfrm>
            <a:off x="1922226" y="7950200"/>
            <a:ext cx="9690349" cy="647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700">
                <a:solidFill>
                  <a:srgbClr val="FFFFFF"/>
                </a:solidFill>
                <a:latin typeface="+mn-lt"/>
                <a:ea typeface="+mn-ea"/>
                <a:cs typeface="+mn-cs"/>
                <a:sym typeface="Gill Sans"/>
              </a:defRPr>
            </a:lvl1pPr>
          </a:lstStyle>
          <a:p>
            <a:pPr/>
            <a:r>
              <a:t>[1] http://www.zakon.org/robert/internet/timeline/</a:t>
            </a:r>
          </a:p>
        </p:txBody>
      </p:sp>
      <p:sp>
        <p:nvSpPr>
          <p:cNvPr id="911" name="In 1969, Merit was one of the earliest network projects that was intended for use by an entire campus population of students, faculty, and alumni. [1]"/>
          <p:cNvSpPr txBox="1"/>
          <p:nvPr/>
        </p:nvSpPr>
        <p:spPr>
          <a:xfrm>
            <a:off x="1051433" y="3244850"/>
            <a:ext cx="11010901" cy="2641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4400">
                <a:solidFill>
                  <a:srgbClr val="FFFB00"/>
                </a:solidFill>
                <a:latin typeface="+mn-lt"/>
                <a:ea typeface="+mn-ea"/>
                <a:cs typeface="+mn-cs"/>
                <a:sym typeface="Gill Sans"/>
              </a:defRPr>
            </a:lvl1pPr>
          </a:lstStyle>
          <a:p>
            <a:pPr/>
            <a:r>
              <a:t>In 1969, Merit was one of the earliest network projects that was intended for use by an entire campus population of students, faculty, and alumni. [1]</a:t>
            </a:r>
          </a:p>
        </p:txBody>
      </p:sp>
      <p:pic>
        <p:nvPicPr>
          <p:cNvPr id="912" name="80_early_pcp_2.jpg" descr="80_early_pcp_2.jpg"/>
          <p:cNvPicPr>
            <a:picLocks noChangeAspect="1"/>
          </p:cNvPicPr>
          <p:nvPr/>
        </p:nvPicPr>
        <p:blipFill>
          <a:blip r:embed="rId2">
            <a:extLst/>
          </a:blip>
          <a:stretch>
            <a:fillRect/>
          </a:stretch>
        </p:blipFill>
        <p:spPr>
          <a:xfrm>
            <a:off x="12979400" y="2705100"/>
            <a:ext cx="2844800" cy="4000500"/>
          </a:xfrm>
          <a:prstGeom prst="rect">
            <a:avLst/>
          </a:prstGeom>
          <a:ln w="12700">
            <a:miter lim="400000"/>
          </a:ln>
        </p:spPr>
      </p:pic>
      <p:sp>
        <p:nvSpPr>
          <p:cNvPr id="913" name="Text"/>
          <p:cNvSpPr txBox="1"/>
          <p:nvPr/>
        </p:nvSpPr>
        <p:spPr>
          <a:xfrm>
            <a:off x="16612430" y="4254500"/>
            <a:ext cx="921768"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Text</a:t>
            </a:r>
          </a:p>
        </p:txBody>
      </p:sp>
      <p:sp>
        <p:nvSpPr>
          <p:cNvPr id="914" name="Merit PDP-11 based Primary Communications Processor (PCP) at the University of Michigan, c. 1975"/>
          <p:cNvSpPr txBox="1"/>
          <p:nvPr/>
        </p:nvSpPr>
        <p:spPr>
          <a:xfrm>
            <a:off x="12621133" y="6991350"/>
            <a:ext cx="3543301" cy="1422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defTabSz="546100">
              <a:defRPr sz="2300">
                <a:solidFill>
                  <a:srgbClr val="FF40FF"/>
                </a:solidFill>
                <a:latin typeface="+mn-lt"/>
                <a:ea typeface="+mn-ea"/>
                <a:cs typeface="+mn-cs"/>
                <a:sym typeface="Gill Sans"/>
              </a:defRPr>
            </a:pPr>
            <a:r>
              <a:t>Merit </a:t>
            </a:r>
            <a:r>
              <a:rPr>
                <a:hlinkClick r:id="rId3" invalidUrl="" action="" tgtFrame="" tooltip="" history="1" highlightClick="0" endSnd="0"/>
              </a:rPr>
              <a:t>PDP-11</a:t>
            </a:r>
            <a:r>
              <a:t> based Primary Communications Processor (PCP) at the </a:t>
            </a:r>
            <a:r>
              <a:rPr>
                <a:hlinkClick r:id="rId4" invalidUrl="" action="" tgtFrame="" tooltip="" history="1" highlightClick="0" endSnd="0"/>
              </a:rPr>
              <a:t>University of Michigan</a:t>
            </a:r>
            <a:r>
              <a:t>, c. 1975</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6" name="NSFNet @ University of Michigan"/>
          <p:cNvSpPr txBox="1"/>
          <p:nvPr>
            <p:ph type="title"/>
          </p:nvPr>
        </p:nvSpPr>
        <p:spPr>
          <a:prstGeom prst="rect">
            <a:avLst/>
          </a:prstGeom>
        </p:spPr>
        <p:txBody>
          <a:bodyPr/>
          <a:lstStyle>
            <a:lvl1pPr>
              <a:defRPr>
                <a:solidFill>
                  <a:srgbClr val="00F900"/>
                </a:solidFill>
              </a:defRPr>
            </a:lvl1pPr>
          </a:lstStyle>
          <a:p>
            <a:pPr/>
            <a:r>
              <a:t>NSFNet @ University of Michigan</a:t>
            </a:r>
          </a:p>
        </p:txBody>
      </p:sp>
      <p:sp>
        <p:nvSpPr>
          <p:cNvPr id="917" name="University of Michigan did not get a Supercomputer Center…"/>
          <p:cNvSpPr txBox="1"/>
          <p:nvPr>
            <p:ph type="body" sz="half" idx="1"/>
          </p:nvPr>
        </p:nvSpPr>
        <p:spPr>
          <a:xfrm>
            <a:off x="1155700" y="2603500"/>
            <a:ext cx="8128000" cy="5702300"/>
          </a:xfrm>
          <a:prstGeom prst="rect">
            <a:avLst/>
          </a:prstGeom>
        </p:spPr>
        <p:txBody>
          <a:bodyPr/>
          <a:lstStyle/>
          <a:p>
            <a:pPr/>
            <a:r>
              <a:t>University of Michigan did not get a Supercomputer Center</a:t>
            </a:r>
          </a:p>
          <a:p>
            <a:pPr/>
            <a:r>
              <a:t>Proposed a $55M high-speed network for $15M</a:t>
            </a:r>
          </a:p>
          <a:p>
            <a:pPr/>
            <a:r>
              <a:t>Partners: University of Michigan, Merit Network, IBM Corporation, MCI, and State of Michigan</a:t>
            </a:r>
          </a:p>
          <a:p>
            <a:pPr/>
            <a:r>
              <a:t>Operated from 1988-1995</a:t>
            </a:r>
          </a:p>
        </p:txBody>
      </p:sp>
      <p:pic>
        <p:nvPicPr>
          <p:cNvPr id="918" name="dvh-office.png" descr="dvh-office.png"/>
          <p:cNvPicPr>
            <a:picLocks noChangeAspect="1"/>
          </p:cNvPicPr>
          <p:nvPr/>
        </p:nvPicPr>
        <p:blipFill>
          <a:blip r:embed="rId2">
            <a:extLst/>
          </a:blip>
          <a:stretch>
            <a:fillRect/>
          </a:stretch>
        </p:blipFill>
        <p:spPr>
          <a:xfrm>
            <a:off x="9561266" y="2463800"/>
            <a:ext cx="5794091" cy="4216400"/>
          </a:xfrm>
          <a:prstGeom prst="rect">
            <a:avLst/>
          </a:prstGeom>
          <a:ln w="12700">
            <a:miter lim="400000"/>
          </a:ln>
        </p:spPr>
      </p:pic>
      <p:sp>
        <p:nvSpPr>
          <p:cNvPr id="919" name="http://www.vimeo.com/11044819"/>
          <p:cNvSpPr txBox="1"/>
          <p:nvPr/>
        </p:nvSpPr>
        <p:spPr>
          <a:xfrm>
            <a:off x="9321800" y="7493000"/>
            <a:ext cx="6265292"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a:r>
              <a:t>http://www.vimeo.com/11044819</a:t>
            </a:r>
          </a:p>
        </p:txBody>
      </p:sp>
      <p:sp>
        <p:nvSpPr>
          <p:cNvPr id="920" name="13:14"/>
          <p:cNvSpPr txBox="1"/>
          <p:nvPr/>
        </p:nvSpPr>
        <p:spPr>
          <a:xfrm>
            <a:off x="14869715" y="8420100"/>
            <a:ext cx="112893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13:14</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22" name="448kbps.phy.gif" descr="448kbps.phy.gif"/>
          <p:cNvPicPr>
            <a:picLocks noChangeAspect="1"/>
          </p:cNvPicPr>
          <p:nvPr/>
        </p:nvPicPr>
        <p:blipFill>
          <a:blip r:embed="rId3">
            <a:extLst/>
          </a:blip>
          <a:stretch>
            <a:fillRect/>
          </a:stretch>
        </p:blipFill>
        <p:spPr>
          <a:xfrm>
            <a:off x="1661031" y="1333500"/>
            <a:ext cx="7597269" cy="5753100"/>
          </a:xfrm>
          <a:prstGeom prst="rect">
            <a:avLst/>
          </a:prstGeom>
          <a:ln w="12700">
            <a:miter lim="400000"/>
          </a:ln>
        </p:spPr>
      </p:pic>
      <p:sp>
        <p:nvSpPr>
          <p:cNvPr id="923" name="Source: http://hpwren.ucsd.edu/~hwb/NSFNET/NSFNET-200711Summary/"/>
          <p:cNvSpPr txBox="1"/>
          <p:nvPr/>
        </p:nvSpPr>
        <p:spPr>
          <a:xfrm>
            <a:off x="1501712" y="7886700"/>
            <a:ext cx="13844143"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46100">
              <a:defRPr sz="3600">
                <a:solidFill>
                  <a:srgbClr val="FFFB00"/>
                </a:solidFill>
                <a:latin typeface="+mn-lt"/>
                <a:ea typeface="+mn-ea"/>
                <a:cs typeface="+mn-cs"/>
                <a:sym typeface="Gill Sans"/>
              </a:defRPr>
            </a:pPr>
            <a:r>
              <a:t>Source: </a:t>
            </a:r>
            <a:r>
              <a:rPr u="sng">
                <a:hlinkClick r:id="rId4" invalidUrl="" action="" tgtFrame="" tooltip="" history="1" highlightClick="0" endSnd="0"/>
              </a:rPr>
              <a:t>http://hpwren.ucsd.edu/~hwb/NSFNET/NSFNET-200711Summary/</a:t>
            </a:r>
          </a:p>
        </p:txBody>
      </p:sp>
      <p:pic>
        <p:nvPicPr>
          <p:cNvPr id="924" name="UM1986-USAN+SDSCnet.jpg" descr="UM1986-USAN+SDSCnet.jpg"/>
          <p:cNvPicPr>
            <a:picLocks noChangeAspect="1"/>
          </p:cNvPicPr>
          <p:nvPr/>
        </p:nvPicPr>
        <p:blipFill>
          <a:blip r:embed="rId5">
            <a:extLst/>
          </a:blip>
          <a:stretch>
            <a:fillRect/>
          </a:stretch>
        </p:blipFill>
        <p:spPr>
          <a:xfrm>
            <a:off x="10912535" y="1028700"/>
            <a:ext cx="3921065" cy="2578100"/>
          </a:xfrm>
          <a:prstGeom prst="rect">
            <a:avLst/>
          </a:prstGeom>
          <a:ln w="12700">
            <a:miter lim="400000"/>
          </a:ln>
        </p:spPr>
      </p:pic>
      <p:pic>
        <p:nvPicPr>
          <p:cNvPr id="925" name="Snapshot 2008-10-01 13-43-58.jpg" descr="Snapshot 2008-10-01 13-43-58.jpg"/>
          <p:cNvPicPr>
            <a:picLocks noChangeAspect="1"/>
          </p:cNvPicPr>
          <p:nvPr/>
        </p:nvPicPr>
        <p:blipFill>
          <a:blip r:embed="rId6">
            <a:extLst/>
          </a:blip>
          <a:stretch>
            <a:fillRect/>
          </a:stretch>
        </p:blipFill>
        <p:spPr>
          <a:xfrm>
            <a:off x="10870436" y="4089400"/>
            <a:ext cx="4001264" cy="3314700"/>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29" name="nsfnetSept91_1024.jpg" descr="nsfnetSept91_1024.jpg"/>
          <p:cNvPicPr>
            <a:picLocks noChangeAspect="1"/>
          </p:cNvPicPr>
          <p:nvPr/>
        </p:nvPicPr>
        <p:blipFill>
          <a:blip r:embed="rId2">
            <a:extLst/>
          </a:blip>
          <a:stretch>
            <a:fillRect/>
          </a:stretch>
        </p:blipFill>
        <p:spPr>
          <a:xfrm>
            <a:off x="4097446" y="12700"/>
            <a:ext cx="10953152" cy="8407400"/>
          </a:xfrm>
          <a:prstGeom prst="rect">
            <a:avLst/>
          </a:prstGeom>
          <a:ln w="12700">
            <a:miter lim="400000"/>
          </a:ln>
        </p:spPr>
      </p:pic>
      <p:sp>
        <p:nvSpPr>
          <p:cNvPr id="930" name="http://virdir.ncsa.uiuc.edu/virdir/raw-material/networking/nsfnet/NSFNET_1.htm"/>
          <p:cNvSpPr txBox="1"/>
          <p:nvPr/>
        </p:nvSpPr>
        <p:spPr>
          <a:xfrm>
            <a:off x="634987" y="8204200"/>
            <a:ext cx="14985803"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46100">
              <a:defRPr sz="3600">
                <a:solidFill>
                  <a:srgbClr val="FFFB00"/>
                </a:solidFill>
                <a:latin typeface="+mn-lt"/>
                <a:ea typeface="+mn-ea"/>
                <a:cs typeface="+mn-cs"/>
                <a:sym typeface="Gill Sans"/>
              </a:defRPr>
            </a:pPr>
            <a:r>
              <a:rPr u="sng">
                <a:hlinkClick r:id="rId3" invalidUrl="" action="" tgtFrame="" tooltip="" history="1" highlightClick="0" endSnd="0"/>
              </a:rPr>
              <a:t>http://virdir.ncsa.uiuc.edu/virdir/raw-material/networking/nsfnet/NSFNET_1.htm</a:t>
            </a:r>
            <a:r>
              <a:t> </a:t>
            </a:r>
          </a:p>
        </p:txBody>
      </p:sp>
      <p:sp>
        <p:nvSpPr>
          <p:cNvPr id="931" name="NSFNET T1 Backbone and Regional Networks, 1991"/>
          <p:cNvSpPr txBox="1"/>
          <p:nvPr/>
        </p:nvSpPr>
        <p:spPr>
          <a:xfrm>
            <a:off x="711200" y="3625850"/>
            <a:ext cx="3340100" cy="2184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NSFNET T1 Backbone and Regional Networks, 1991</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3" name="NSF Net Advocacy"/>
          <p:cNvSpPr txBox="1"/>
          <p:nvPr>
            <p:ph type="title"/>
          </p:nvPr>
        </p:nvSpPr>
        <p:spPr>
          <a:prstGeom prst="rect">
            <a:avLst/>
          </a:prstGeom>
        </p:spPr>
        <p:txBody>
          <a:bodyPr/>
          <a:lstStyle>
            <a:lvl1pPr>
              <a:defRPr>
                <a:solidFill>
                  <a:srgbClr val="00F900"/>
                </a:solidFill>
              </a:defRPr>
            </a:lvl1pPr>
          </a:lstStyle>
          <a:p>
            <a:pPr/>
            <a:r>
              <a:t>NSF Net Advocacy</a:t>
            </a:r>
          </a:p>
        </p:txBody>
      </p:sp>
      <p:sp>
        <p:nvSpPr>
          <p:cNvPr id="934" name="Initially aimed at research universities…"/>
          <p:cNvSpPr txBox="1"/>
          <p:nvPr>
            <p:ph type="body" idx="1"/>
          </p:nvPr>
        </p:nvSpPr>
        <p:spPr>
          <a:xfrm>
            <a:off x="1193800" y="2603500"/>
            <a:ext cx="14478000" cy="5702300"/>
          </a:xfrm>
          <a:prstGeom prst="rect">
            <a:avLst/>
          </a:prstGeom>
        </p:spPr>
        <p:txBody>
          <a:bodyPr/>
          <a:lstStyle/>
          <a:p>
            <a:pPr/>
            <a:r>
              <a:t>Initially aimed at research universities</a:t>
            </a:r>
          </a:p>
          <a:p>
            <a:pPr/>
            <a:r>
              <a:t>Cleveland FreeNet and similar efforts provided indirect Internet access to the average citizen</a:t>
            </a:r>
          </a:p>
          <a:p>
            <a:pPr/>
            <a:r>
              <a:t>In about 1989-1990, the "academic-only" started being relaxed - led to Internet Service Providers making "dial-up Internet" available to the general public</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36" name="map.png" descr="map.png"/>
          <p:cNvPicPr>
            <a:picLocks noChangeAspect="1"/>
          </p:cNvPicPr>
          <p:nvPr/>
        </p:nvPicPr>
        <p:blipFill>
          <a:blip r:embed="rId2">
            <a:extLst/>
          </a:blip>
          <a:stretch>
            <a:fillRect/>
          </a:stretch>
        </p:blipFill>
        <p:spPr>
          <a:xfrm>
            <a:off x="-57639" y="825500"/>
            <a:ext cx="16332201" cy="7759868"/>
          </a:xfrm>
          <a:prstGeom prst="rect">
            <a:avLst/>
          </a:prstGeom>
          <a:ln w="12700">
            <a:miter lim="400000"/>
          </a:ln>
        </p:spPr>
      </p:pic>
      <p:sp>
        <p:nvSpPr>
          <p:cNvPr id="937" name="University of Illinois at Urbana-Champaign"/>
          <p:cNvSpPr txBox="1"/>
          <p:nvPr/>
        </p:nvSpPr>
        <p:spPr>
          <a:xfrm>
            <a:off x="1868871" y="4552950"/>
            <a:ext cx="4191001"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0433FF"/>
                </a:solidFill>
                <a:latin typeface="+mn-lt"/>
                <a:ea typeface="+mn-ea"/>
                <a:cs typeface="+mn-cs"/>
                <a:sym typeface="Gill Sans"/>
              </a:defRPr>
            </a:lvl1pPr>
          </a:lstStyle>
          <a:p>
            <a:pPr/>
            <a:r>
              <a:t>University of Illinois at Urbana-Champaign</a:t>
            </a:r>
          </a:p>
        </p:txBody>
      </p:sp>
      <p:sp>
        <p:nvSpPr>
          <p:cNvPr id="938" name="Square"/>
          <p:cNvSpPr/>
          <p:nvPr/>
        </p:nvSpPr>
        <p:spPr>
          <a:xfrm>
            <a:off x="3594100" y="3848100"/>
            <a:ext cx="406400" cy="406400"/>
          </a:xfrm>
          <a:prstGeom prst="rect">
            <a:avLst/>
          </a:prstGeom>
          <a:solidFill>
            <a:srgbClr val="FF2600"/>
          </a:solidFill>
          <a:ln w="25400">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939" name="University of Michigan"/>
          <p:cNvSpPr txBox="1"/>
          <p:nvPr/>
        </p:nvSpPr>
        <p:spPr>
          <a:xfrm>
            <a:off x="3886200" y="1663700"/>
            <a:ext cx="4191000"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0433FF"/>
                </a:solidFill>
                <a:latin typeface="+mn-lt"/>
                <a:ea typeface="+mn-ea"/>
                <a:cs typeface="+mn-cs"/>
                <a:sym typeface="Gill Sans"/>
              </a:defRPr>
            </a:lvl1pPr>
          </a:lstStyle>
          <a:p>
            <a:pPr/>
            <a:r>
              <a:t>University of Michigan</a:t>
            </a:r>
          </a:p>
        </p:txBody>
      </p:sp>
      <p:sp>
        <p:nvSpPr>
          <p:cNvPr id="940" name="CERN"/>
          <p:cNvSpPr txBox="1"/>
          <p:nvPr/>
        </p:nvSpPr>
        <p:spPr>
          <a:xfrm>
            <a:off x="11772900" y="1911350"/>
            <a:ext cx="4191000"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0433FF"/>
                </a:solidFill>
                <a:latin typeface="+mn-lt"/>
                <a:ea typeface="+mn-ea"/>
                <a:cs typeface="+mn-cs"/>
                <a:sym typeface="Gill Sans"/>
              </a:defRPr>
            </a:lvl1pPr>
          </a:lstStyle>
          <a:p>
            <a:pPr/>
            <a:r>
              <a:t>CERN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C 0.000000 0.000000 0.008089 -0.010701 0.018171 -0.024038 C 0.028252 -0.037375 0.040326 -0.053347 0.048294 -0.063889" origin="layout" pathEditMode="relative">
                                      <p:cBhvr>
                                        <p:cTn id="6" dur="1000" fill="hold"/>
                                        <p:tgtEl>
                                          <p:spTgt spid="938"/>
                                        </p:tgtEl>
                                        <p:attrNameLst>
                                          <p:attrName>ppt_x</p:attrName>
                                          <p:attrName>ppt_y</p:attrName>
                                        </p:attrNameLst>
                                      </p:cBhvr>
                                    </p:animMotion>
                                  </p:childTnLst>
                                </p:cTn>
                              </p:par>
                            </p:childTnLst>
                          </p:cTn>
                        </p:par>
                        <p:par>
                          <p:cTn id="7" fill="hold">
                            <p:stCondLst>
                              <p:cond delay="1000"/>
                            </p:stCondLst>
                            <p:childTnLst>
                              <p:par>
                                <p:cTn id="8" presetClass="entr" nodeType="afterEffect" presetSubtype="0" presetID="1" grpId="2" fill="hold">
                                  <p:stCondLst>
                                    <p:cond delay="0"/>
                                  </p:stCondLst>
                                  <p:iterate type="el" backwards="0">
                                    <p:tmAbs val="0"/>
                                  </p:iterate>
                                  <p:childTnLst>
                                    <p:set>
                                      <p:cBhvr>
                                        <p:cTn id="9" fill="hold"/>
                                        <p:tgtEl>
                                          <p:spTgt spid="93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path" nodeType="clickEffect" presetSubtype="0" presetID="-1" grpId="3" accel="50000" decel="50000" fill="hold">
                                  <p:stCondLst>
                                    <p:cond delay="0"/>
                                  </p:stCondLst>
                                  <p:childTnLst>
                                    <p:animMotion path="M 0.048294 -0.063889 C 0.048294 -0.063889 0.074466 -0.063889 0.155154 -0.070185 C 0.235842 -0.076481 0.371046 -0.089073 0.589110 -0.114257" origin="layout" pathEditMode="relative">
                                      <p:cBhvr>
                                        <p:cTn id="13" dur="1000" fill="hold"/>
                                        <p:tgtEl>
                                          <p:spTgt spid="938"/>
                                        </p:tgtEl>
                                        <p:attrNameLst>
                                          <p:attrName>ppt_x</p:attrName>
                                          <p:attrName>ppt_y</p:attrName>
                                        </p:attrNameLst>
                                      </p:cBhvr>
                                    </p:animMotion>
                                  </p:childTnLst>
                                </p:cTn>
                              </p:par>
                            </p:childTnLst>
                          </p:cTn>
                        </p:par>
                        <p:par>
                          <p:cTn id="14" fill="hold">
                            <p:stCondLst>
                              <p:cond delay="1000"/>
                            </p:stCondLst>
                            <p:childTnLst>
                              <p:par>
                                <p:cTn id="15" presetClass="entr" nodeType="afterEffect" presetSubtype="0" presetID="1" grpId="4" fill="hold">
                                  <p:stCondLst>
                                    <p:cond delay="0"/>
                                  </p:stCondLst>
                                  <p:iterate type="el" backwards="0">
                                    <p:tmAbs val="0"/>
                                  </p:iterate>
                                  <p:childTnLst>
                                    <p:set>
                                      <p:cBhvr>
                                        <p:cTn id="16" fill="hold"/>
                                        <p:tgtEl>
                                          <p:spTgt spid="9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39" grpId="2"/>
      <p:bldP build="whole" bldLvl="1" animBg="1" rev="0" advAuto="0" spid="940" grpId="4"/>
    </p:bldLst>
  </p:timing>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2" name="CERN - High-Energy (physics)"/>
          <p:cNvSpPr txBox="1"/>
          <p:nvPr>
            <p:ph type="title"/>
          </p:nvPr>
        </p:nvSpPr>
        <p:spPr>
          <a:xfrm>
            <a:off x="1155700" y="241300"/>
            <a:ext cx="13931900" cy="2120900"/>
          </a:xfrm>
          <a:prstGeom prst="rect">
            <a:avLst/>
          </a:prstGeom>
        </p:spPr>
        <p:txBody>
          <a:bodyPr/>
          <a:lstStyle>
            <a:lvl1pPr>
              <a:defRPr>
                <a:solidFill>
                  <a:srgbClr val="00F900"/>
                </a:solidFill>
              </a:defRPr>
            </a:lvl1pPr>
          </a:lstStyle>
          <a:p>
            <a:pPr/>
            <a:r>
              <a:t>CERN - High-Energy (physics)</a:t>
            </a:r>
          </a:p>
        </p:txBody>
      </p:sp>
      <p:sp>
        <p:nvSpPr>
          <p:cNvPr id="943" name="Brilliant physicists from all over the world…"/>
          <p:cNvSpPr txBox="1"/>
          <p:nvPr>
            <p:ph type="body" sz="half" idx="1"/>
          </p:nvPr>
        </p:nvSpPr>
        <p:spPr>
          <a:xfrm>
            <a:off x="1193800" y="2413000"/>
            <a:ext cx="10490200" cy="4775200"/>
          </a:xfrm>
          <a:prstGeom prst="rect">
            <a:avLst/>
          </a:prstGeom>
        </p:spPr>
        <p:txBody>
          <a:bodyPr/>
          <a:lstStyle/>
          <a:p>
            <a:pPr/>
            <a:r>
              <a:t>Brilliant physicists from all over the world</a:t>
            </a:r>
          </a:p>
          <a:p>
            <a:pPr/>
            <a:r>
              <a:t>Work on long, highly detailed projects - 15-20 years</a:t>
            </a:r>
          </a:p>
          <a:p>
            <a:pPr/>
            <a:r>
              <a:t>Have a lot of time to think..</a:t>
            </a:r>
          </a:p>
          <a:p>
            <a:pPr/>
            <a:r>
              <a:t>(And have fun)</a:t>
            </a:r>
          </a:p>
        </p:txBody>
      </p:sp>
      <p:sp>
        <p:nvSpPr>
          <p:cNvPr id="944" name="http://musiclub.web.cern.ch/MusiClub/bands/cernettes/…"/>
          <p:cNvSpPr txBox="1"/>
          <p:nvPr/>
        </p:nvSpPr>
        <p:spPr>
          <a:xfrm>
            <a:off x="251767" y="6972300"/>
            <a:ext cx="12090401" cy="166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defTabSz="546100">
              <a:defRPr sz="3600">
                <a:solidFill>
                  <a:srgbClr val="FFFB00"/>
                </a:solidFill>
                <a:latin typeface="+mn-lt"/>
                <a:ea typeface="+mn-ea"/>
                <a:cs typeface="+mn-cs"/>
                <a:sym typeface="Gill Sans"/>
              </a:defRPr>
            </a:pPr>
            <a:r>
              <a:rPr>
                <a:hlinkClick r:id="rId2" invalidUrl="" action="" tgtFrame="" tooltip="" history="1" highlightClick="0" endSnd="0"/>
              </a:rPr>
              <a:t>http://musiclub.web.cern.ch/MusiClub/bands/cernettes/</a:t>
            </a:r>
          </a:p>
          <a:p>
            <a:pPr algn="ctr" defTabSz="546100">
              <a:defRPr sz="3600">
                <a:solidFill>
                  <a:srgbClr val="FFFB00"/>
                </a:solidFill>
                <a:latin typeface="+mn-lt"/>
                <a:ea typeface="+mn-ea"/>
                <a:cs typeface="+mn-cs"/>
                <a:sym typeface="Gill Sans"/>
              </a:defRPr>
            </a:pPr>
            <a:r>
              <a:rPr>
                <a:hlinkClick r:id="rId3" invalidUrl="" action="" tgtFrame="" tooltip="" history="1" highlightClick="0" endSnd="0"/>
              </a:rPr>
              <a:t>http://www.youtube.com/watch?v=A1L2xODZSI4</a:t>
            </a:r>
          </a:p>
          <a:p>
            <a:pPr algn="ctr" defTabSz="546100">
              <a:defRPr sz="3600">
                <a:solidFill>
                  <a:srgbClr val="FFFB00"/>
                </a:solidFill>
                <a:latin typeface="+mn-lt"/>
                <a:ea typeface="+mn-ea"/>
                <a:cs typeface="+mn-cs"/>
                <a:sym typeface="Gill Sans"/>
              </a:defRPr>
            </a:pPr>
            <a:r>
              <a:t>"... You Prefer your Collider"</a:t>
            </a:r>
          </a:p>
        </p:txBody>
      </p:sp>
      <p:pic>
        <p:nvPicPr>
          <p:cNvPr id="945" name="cernettes.png" descr="cernettes.png"/>
          <p:cNvPicPr>
            <a:picLocks noChangeAspect="1"/>
          </p:cNvPicPr>
          <p:nvPr/>
        </p:nvPicPr>
        <p:blipFill>
          <a:blip r:embed="rId4">
            <a:extLst/>
          </a:blip>
          <a:stretch>
            <a:fillRect/>
          </a:stretch>
        </p:blipFill>
        <p:spPr>
          <a:xfrm>
            <a:off x="12095278" y="2260600"/>
            <a:ext cx="3436823" cy="2565400"/>
          </a:xfrm>
          <a:prstGeom prst="rect">
            <a:avLst/>
          </a:prstGeom>
          <a:ln w="12700">
            <a:miter lim="400000"/>
          </a:ln>
        </p:spPr>
      </p:pic>
      <p:pic>
        <p:nvPicPr>
          <p:cNvPr id="946" name="cernettes-02.png" descr="cernettes-02.png"/>
          <p:cNvPicPr>
            <a:picLocks noChangeAspect="1"/>
          </p:cNvPicPr>
          <p:nvPr/>
        </p:nvPicPr>
        <p:blipFill>
          <a:blip r:embed="rId5">
            <a:extLst/>
          </a:blip>
          <a:stretch>
            <a:fillRect/>
          </a:stretch>
        </p:blipFill>
        <p:spPr>
          <a:xfrm>
            <a:off x="12026900" y="5447405"/>
            <a:ext cx="3581400" cy="2858396"/>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Alan Turing and Bletchley Park"/>
          <p:cNvSpPr txBox="1"/>
          <p:nvPr>
            <p:ph type="title"/>
          </p:nvPr>
        </p:nvSpPr>
        <p:spPr>
          <a:prstGeom prst="rect">
            <a:avLst/>
          </a:prstGeom>
        </p:spPr>
        <p:txBody>
          <a:bodyPr/>
          <a:lstStyle>
            <a:lvl1pPr>
              <a:defRPr>
                <a:solidFill>
                  <a:srgbClr val="00F900"/>
                </a:solidFill>
              </a:defRPr>
            </a:lvl1pPr>
          </a:lstStyle>
          <a:p>
            <a:pPr/>
            <a:r>
              <a:t>Alan Turing and Bletchley Park</a:t>
            </a:r>
          </a:p>
        </p:txBody>
      </p:sp>
      <p:sp>
        <p:nvSpPr>
          <p:cNvPr id="177" name="Top secret code breaking effort…"/>
          <p:cNvSpPr txBox="1"/>
          <p:nvPr>
            <p:ph type="body" sz="half" idx="1"/>
          </p:nvPr>
        </p:nvSpPr>
        <p:spPr>
          <a:xfrm>
            <a:off x="1155700" y="2603500"/>
            <a:ext cx="8661400" cy="5702300"/>
          </a:xfrm>
          <a:prstGeom prst="rect">
            <a:avLst/>
          </a:prstGeom>
        </p:spPr>
        <p:txBody>
          <a:bodyPr/>
          <a:lstStyle/>
          <a:p>
            <a:pPr/>
            <a:r>
              <a:t>Top secret code breaking effort</a:t>
            </a:r>
          </a:p>
          <a:p>
            <a:pPr/>
            <a:r>
              <a:t>10,000 people at the peak (team effort)</a:t>
            </a:r>
          </a:p>
          <a:p>
            <a:pPr/>
            <a:r>
              <a:t>BOMBE: Mechanical Computer</a:t>
            </a:r>
          </a:p>
          <a:p>
            <a:pPr/>
            <a:r>
              <a:t>Colossus: Electronic Computer</a:t>
            </a:r>
          </a:p>
        </p:txBody>
      </p:sp>
      <p:pic>
        <p:nvPicPr>
          <p:cNvPr id="178" name="Untitled2.png" descr="Untitled2.png"/>
          <p:cNvPicPr>
            <a:picLocks noChangeAspect="1"/>
          </p:cNvPicPr>
          <p:nvPr/>
        </p:nvPicPr>
        <p:blipFill>
          <a:blip r:embed="rId2">
            <a:extLst/>
          </a:blip>
          <a:stretch>
            <a:fillRect/>
          </a:stretch>
        </p:blipFill>
        <p:spPr>
          <a:xfrm>
            <a:off x="10592116" y="5689600"/>
            <a:ext cx="4762185" cy="2616200"/>
          </a:xfrm>
          <a:prstGeom prst="rect">
            <a:avLst/>
          </a:prstGeom>
          <a:ln w="12700">
            <a:miter lim="400000"/>
          </a:ln>
        </p:spPr>
      </p:pic>
      <p:pic>
        <p:nvPicPr>
          <p:cNvPr id="179" name="Untitled.png" descr="Untitled.png"/>
          <p:cNvPicPr>
            <a:picLocks noChangeAspect="1"/>
          </p:cNvPicPr>
          <p:nvPr/>
        </p:nvPicPr>
        <p:blipFill>
          <a:blip r:embed="rId3">
            <a:extLst/>
          </a:blip>
          <a:stretch>
            <a:fillRect/>
          </a:stretch>
        </p:blipFill>
        <p:spPr>
          <a:xfrm>
            <a:off x="10726622" y="2590800"/>
            <a:ext cx="4669352" cy="2590800"/>
          </a:xfrm>
          <a:prstGeom prst="rect">
            <a:avLst/>
          </a:prstGeom>
          <a:ln w="12700">
            <a:miter lim="400000"/>
          </a:ln>
        </p:spPr>
      </p:pic>
      <p:sp>
        <p:nvSpPr>
          <p:cNvPr id="180" name="http://www.youtube.com/watch?v=5nK_ft0Lf1s"/>
          <p:cNvSpPr txBox="1"/>
          <p:nvPr/>
        </p:nvSpPr>
        <p:spPr>
          <a:xfrm>
            <a:off x="807008" y="7886700"/>
            <a:ext cx="880735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hlinkClick r:id="rId4" invalidUrl="" action="" tgtFrame="" tooltip="" history="1" highlightClick="0" endSnd="0"/>
              </a:defRPr>
            </a:lvl1pPr>
          </a:lstStyle>
          <a:p>
            <a:pPr/>
            <a:r>
              <a:rPr>
                <a:hlinkClick r:id="rId4" invalidUrl="" action="" tgtFrame="" tooltip="" history="1" highlightClick="0" endSnd="0"/>
              </a:rPr>
              <a:t>http://www.youtube.com/watch?v=5nK_ft0Lf1s</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948" name="cernettes.png" descr="cernettes.png"/>
          <p:cNvPicPr>
            <a:picLocks noChangeAspect="1"/>
          </p:cNvPicPr>
          <p:nvPr/>
        </p:nvPicPr>
        <p:blipFill>
          <a:blip r:embed="rId2">
            <a:extLst/>
          </a:blip>
          <a:stretch>
            <a:fillRect/>
          </a:stretch>
        </p:blipFill>
        <p:spPr>
          <a:xfrm>
            <a:off x="1960678" y="3708400"/>
            <a:ext cx="4695857" cy="3505200"/>
          </a:xfrm>
          <a:prstGeom prst="rect">
            <a:avLst/>
          </a:prstGeom>
          <a:ln w="12700">
            <a:miter lim="400000"/>
          </a:ln>
        </p:spPr>
      </p:pic>
      <p:pic>
        <p:nvPicPr>
          <p:cNvPr id="949" name="cernettes-02.png" descr="cernettes-02.png"/>
          <p:cNvPicPr>
            <a:picLocks noChangeAspect="1"/>
          </p:cNvPicPr>
          <p:nvPr/>
        </p:nvPicPr>
        <p:blipFill>
          <a:blip r:embed="rId3">
            <a:extLst/>
          </a:blip>
          <a:stretch>
            <a:fillRect/>
          </a:stretch>
        </p:blipFill>
        <p:spPr>
          <a:xfrm>
            <a:off x="9051962" y="3694805"/>
            <a:ext cx="4423636" cy="3530601"/>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1" name="Visits to CERN!"/>
          <p:cNvSpPr txBox="1"/>
          <p:nvPr>
            <p:ph type="title"/>
          </p:nvPr>
        </p:nvSpPr>
        <p:spPr>
          <a:xfrm>
            <a:off x="1117600" y="241300"/>
            <a:ext cx="8191500" cy="1562100"/>
          </a:xfrm>
          <a:prstGeom prst="rect">
            <a:avLst/>
          </a:prstGeom>
        </p:spPr>
        <p:txBody>
          <a:bodyPr/>
          <a:lstStyle>
            <a:lvl1pPr>
              <a:defRPr>
                <a:solidFill>
                  <a:srgbClr val="00F900"/>
                </a:solidFill>
              </a:defRPr>
            </a:lvl1pPr>
          </a:lstStyle>
          <a:p>
            <a:pPr/>
            <a:r>
              <a:t>Visits to CERN!</a:t>
            </a:r>
          </a:p>
        </p:txBody>
      </p:sp>
      <p:pic>
        <p:nvPicPr>
          <p:cNvPr id="952" name="mojo-working.png" descr="mojo-working.png"/>
          <p:cNvPicPr>
            <a:picLocks noChangeAspect="1"/>
          </p:cNvPicPr>
          <p:nvPr/>
        </p:nvPicPr>
        <p:blipFill>
          <a:blip r:embed="rId2">
            <a:extLst/>
          </a:blip>
          <a:stretch>
            <a:fillRect/>
          </a:stretch>
        </p:blipFill>
        <p:spPr>
          <a:xfrm>
            <a:off x="10121900" y="529747"/>
            <a:ext cx="5274929" cy="3987801"/>
          </a:xfrm>
          <a:prstGeom prst="rect">
            <a:avLst/>
          </a:prstGeom>
          <a:ln w="12700">
            <a:miter lim="400000"/>
          </a:ln>
        </p:spPr>
      </p:pic>
      <p:sp>
        <p:nvSpPr>
          <p:cNvPr id="953" name="http://club-softball.web.cern.ch/club-softball/Canettes/…"/>
          <p:cNvSpPr txBox="1"/>
          <p:nvPr/>
        </p:nvSpPr>
        <p:spPr>
          <a:xfrm>
            <a:off x="3041054" y="7766050"/>
            <a:ext cx="10180961" cy="1143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46100">
              <a:defRPr sz="3600">
                <a:solidFill>
                  <a:srgbClr val="FFFB00"/>
                </a:solidFill>
                <a:latin typeface="+mn-lt"/>
                <a:ea typeface="+mn-ea"/>
                <a:cs typeface="+mn-cs"/>
                <a:sym typeface="Gill Sans"/>
              </a:defRPr>
            </a:pPr>
            <a:r>
              <a:rPr>
                <a:hlinkClick r:id="rId3" invalidUrl="" action="" tgtFrame="" tooltip="" history="1" highlightClick="0" endSnd="0"/>
              </a:rPr>
              <a:t>http://club-softball.web.cern.ch/club-softball/Canettes/</a:t>
            </a:r>
          </a:p>
          <a:p>
            <a:pPr algn="ctr" defTabSz="546100">
              <a:defRPr sz="3600">
                <a:solidFill>
                  <a:srgbClr val="FFFB00"/>
                </a:solidFill>
                <a:latin typeface="+mn-lt"/>
                <a:ea typeface="+mn-ea"/>
                <a:cs typeface="+mn-cs"/>
                <a:sym typeface="Gill Sans"/>
              </a:defRPr>
            </a:pPr>
            <a:r>
              <a:rPr>
                <a:hlinkClick r:id="rId3" invalidUrl="" action="" tgtFrame="" tooltip="" history="1" highlightClick="0" endSnd="0"/>
              </a:rPr>
              <a:t>http://www.youtube.com/watch?v=f90ysF9BenI</a:t>
            </a:r>
          </a:p>
        </p:txBody>
      </p:sp>
      <p:pic>
        <p:nvPicPr>
          <p:cNvPr id="954" name="2004-family-photo-CERN-LHC.JPG" descr="2004-family-photo-CERN-LHC.JPG"/>
          <p:cNvPicPr>
            <a:picLocks noChangeAspect="1"/>
          </p:cNvPicPr>
          <p:nvPr/>
        </p:nvPicPr>
        <p:blipFill>
          <a:blip r:embed="rId4">
            <a:extLst/>
          </a:blip>
          <a:stretch>
            <a:fillRect/>
          </a:stretch>
        </p:blipFill>
        <p:spPr>
          <a:xfrm>
            <a:off x="1511300" y="1987550"/>
            <a:ext cx="7454900" cy="5591175"/>
          </a:xfrm>
          <a:prstGeom prst="rect">
            <a:avLst/>
          </a:prstGeom>
          <a:ln w="12700">
            <a:miter lim="400000"/>
          </a:ln>
        </p:spPr>
      </p:pic>
      <p:pic>
        <p:nvPicPr>
          <p:cNvPr id="955" name="Untitled.png" descr="Untitled.png"/>
          <p:cNvPicPr>
            <a:picLocks noChangeAspect="1"/>
          </p:cNvPicPr>
          <p:nvPr/>
        </p:nvPicPr>
        <p:blipFill>
          <a:blip r:embed="rId5">
            <a:extLst/>
          </a:blip>
          <a:stretch>
            <a:fillRect/>
          </a:stretch>
        </p:blipFill>
        <p:spPr>
          <a:xfrm>
            <a:off x="11267261" y="4981144"/>
            <a:ext cx="3278450" cy="2336801"/>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957" name="mojo-working.png" descr="mojo-working.png"/>
          <p:cNvPicPr>
            <a:picLocks noChangeAspect="1"/>
          </p:cNvPicPr>
          <p:nvPr/>
        </p:nvPicPr>
        <p:blipFill>
          <a:blip r:embed="rId2">
            <a:extLst/>
          </a:blip>
          <a:stretch>
            <a:fillRect/>
          </a:stretch>
        </p:blipFill>
        <p:spPr>
          <a:xfrm>
            <a:off x="5969000" y="3798102"/>
            <a:ext cx="4384575" cy="3314701"/>
          </a:xfrm>
          <a:prstGeom prst="rect">
            <a:avLst/>
          </a:prstGeom>
          <a:ln w="12700">
            <a:miter lim="400000"/>
          </a:ln>
        </p:spPr>
      </p:pic>
      <p:pic>
        <p:nvPicPr>
          <p:cNvPr id="958" name="Untitled.png" descr="Untitled.png"/>
          <p:cNvPicPr>
            <a:picLocks noChangeAspect="1"/>
          </p:cNvPicPr>
          <p:nvPr/>
        </p:nvPicPr>
        <p:blipFill>
          <a:blip r:embed="rId3">
            <a:extLst/>
          </a:blip>
          <a:stretch>
            <a:fillRect/>
          </a:stretch>
        </p:blipFill>
        <p:spPr>
          <a:xfrm>
            <a:off x="622300" y="3771900"/>
            <a:ext cx="4546256" cy="3378200"/>
          </a:xfrm>
          <a:prstGeom prst="rect">
            <a:avLst/>
          </a:prstGeom>
          <a:ln w="12700">
            <a:miter lim="400000"/>
          </a:ln>
        </p:spPr>
      </p:pic>
      <p:pic>
        <p:nvPicPr>
          <p:cNvPr id="959" name="Untitled.png" descr="Untitled.png"/>
          <p:cNvPicPr>
            <a:picLocks noChangeAspect="1"/>
          </p:cNvPicPr>
          <p:nvPr/>
        </p:nvPicPr>
        <p:blipFill>
          <a:blip r:embed="rId4">
            <a:extLst/>
          </a:blip>
          <a:stretch>
            <a:fillRect/>
          </a:stretch>
        </p:blipFill>
        <p:spPr>
          <a:xfrm>
            <a:off x="11148132" y="3763184"/>
            <a:ext cx="4489282" cy="3390901"/>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1" name="The Beginning of the Web: CERN"/>
          <p:cNvSpPr txBox="1"/>
          <p:nvPr>
            <p:ph type="title"/>
          </p:nvPr>
        </p:nvSpPr>
        <p:spPr>
          <a:prstGeom prst="rect">
            <a:avLst/>
          </a:prstGeom>
        </p:spPr>
        <p:txBody>
          <a:bodyPr/>
          <a:lstStyle>
            <a:lvl1pPr>
              <a:defRPr>
                <a:solidFill>
                  <a:srgbClr val="FF40FF"/>
                </a:solidFill>
              </a:defRPr>
            </a:lvl1pPr>
          </a:lstStyle>
          <a:p>
            <a:pPr/>
            <a:r>
              <a:t>The Beginning of the Web: CERN</a:t>
            </a:r>
          </a:p>
        </p:txBody>
      </p:sp>
      <p:sp>
        <p:nvSpPr>
          <p:cNvPr id="962" name="The Internet was infrastructure - the web gave the Internet a “user interface and URLs…"/>
          <p:cNvSpPr txBox="1"/>
          <p:nvPr>
            <p:ph type="body" sz="half" idx="1"/>
          </p:nvPr>
        </p:nvSpPr>
        <p:spPr>
          <a:xfrm>
            <a:off x="1168400" y="2336800"/>
            <a:ext cx="7493000" cy="5702300"/>
          </a:xfrm>
          <a:prstGeom prst="rect">
            <a:avLst/>
          </a:prstGeom>
        </p:spPr>
        <p:txBody>
          <a:bodyPr/>
          <a:lstStyle/>
          <a:p>
            <a:pPr/>
            <a:r>
              <a:t>The Internet was infrastructure - the web gave the Internet a “user interface and URLs</a:t>
            </a:r>
          </a:p>
          <a:p>
            <a:pPr/>
            <a:r>
              <a:t>The Web was invented at CERN by Tim Berners-Lee and Robert Cailliau</a:t>
            </a:r>
          </a:p>
          <a:p>
            <a:pPr/>
            <a:r>
              <a:t>CERN developed browsers and servers - with a goal of worldwide hyperlinked documents</a:t>
            </a:r>
          </a:p>
        </p:txBody>
      </p:sp>
      <p:pic>
        <p:nvPicPr>
          <p:cNvPr id="963" name="Snapshot 2009-02-17 07-25-56.jpg" descr="Snapshot 2009-02-17 07-25-56.jpg"/>
          <p:cNvPicPr>
            <a:picLocks noChangeAspect="1"/>
          </p:cNvPicPr>
          <p:nvPr/>
        </p:nvPicPr>
        <p:blipFill>
          <a:blip r:embed="rId2">
            <a:extLst/>
          </a:blip>
          <a:stretch>
            <a:fillRect/>
          </a:stretch>
        </p:blipFill>
        <p:spPr>
          <a:xfrm>
            <a:off x="10452100" y="2848498"/>
            <a:ext cx="4065531" cy="4076701"/>
          </a:xfrm>
          <a:prstGeom prst="rect">
            <a:avLst/>
          </a:prstGeom>
          <a:ln w="12700">
            <a:miter lim="400000"/>
          </a:ln>
        </p:spPr>
      </p:pic>
      <p:sp>
        <p:nvSpPr>
          <p:cNvPr id="964" name="Robert Cailliau…"/>
          <p:cNvSpPr txBox="1"/>
          <p:nvPr/>
        </p:nvSpPr>
        <p:spPr>
          <a:xfrm>
            <a:off x="10966983" y="5594350"/>
            <a:ext cx="3030290" cy="1143000"/>
          </a:xfrm>
          <a:prstGeom prst="rect">
            <a:avLst/>
          </a:prstGeom>
          <a:solidFill>
            <a:srgbClr val="000000">
              <a:alpha val="52999"/>
            </a:srgb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46100">
              <a:defRPr sz="3600">
                <a:solidFill>
                  <a:srgbClr val="FFFFFF"/>
                </a:solidFill>
                <a:latin typeface="+mn-lt"/>
                <a:ea typeface="+mn-ea"/>
                <a:cs typeface="+mn-cs"/>
                <a:sym typeface="Gill Sans"/>
              </a:defRPr>
            </a:pPr>
            <a:r>
              <a:t>Robert Cailliau</a:t>
            </a:r>
          </a:p>
          <a:p>
            <a:pPr algn="ctr" defTabSz="546100">
              <a:defRPr sz="3600">
                <a:solidFill>
                  <a:srgbClr val="FFFFFF"/>
                </a:solidFill>
                <a:latin typeface="+mn-lt"/>
                <a:ea typeface="+mn-ea"/>
                <a:cs typeface="+mn-cs"/>
                <a:sym typeface="Gill Sans"/>
              </a:defRPr>
            </a:pPr>
            <a:r>
              <a:t>CERN</a:t>
            </a:r>
          </a:p>
        </p:txBody>
      </p:sp>
      <p:sp>
        <p:nvSpPr>
          <p:cNvPr id="965" name="http://www.youtube.com/watch?v=x2GylLq59rI"/>
          <p:cNvSpPr txBox="1"/>
          <p:nvPr/>
        </p:nvSpPr>
        <p:spPr>
          <a:xfrm>
            <a:off x="3938674" y="8305800"/>
            <a:ext cx="8375428" cy="596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400">
                <a:solidFill>
                  <a:srgbClr val="FFFB00"/>
                </a:solidFill>
                <a:latin typeface="+mn-lt"/>
                <a:ea typeface="+mn-ea"/>
                <a:cs typeface="+mn-cs"/>
                <a:sym typeface="Gill Sans"/>
              </a:defRPr>
            </a:lvl1pPr>
          </a:lstStyle>
          <a:p>
            <a:pPr/>
            <a:r>
              <a:t>http://www.youtube.com/watch?v=x2GylLq59rI</a:t>
            </a:r>
          </a:p>
        </p:txBody>
      </p:sp>
      <p:sp>
        <p:nvSpPr>
          <p:cNvPr id="966" name="(9:42)"/>
          <p:cNvSpPr txBox="1"/>
          <p:nvPr/>
        </p:nvSpPr>
        <p:spPr>
          <a:xfrm>
            <a:off x="14645729" y="8001000"/>
            <a:ext cx="1195909"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(9:42)</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8" name="http://info.cern.ch/images/NextEditorBW.gif"/>
          <p:cNvSpPr txBox="1"/>
          <p:nvPr/>
        </p:nvSpPr>
        <p:spPr>
          <a:xfrm>
            <a:off x="4051300" y="8267700"/>
            <a:ext cx="8151689"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hlinkClick r:id="rId2" invalidUrl="" action="" tgtFrame="" tooltip="" history="1" highlightClick="0" endSnd="0"/>
              </a:defRPr>
            </a:lvl1pPr>
          </a:lstStyle>
          <a:p>
            <a:pPr/>
            <a:r>
              <a:rPr>
                <a:hlinkClick r:id="rId2" invalidUrl="" action="" tgtFrame="" tooltip="" history="1" highlightClick="0" endSnd="0"/>
              </a:rPr>
              <a:t>http://info.cern.ch/images/NextEditorBW.gif</a:t>
            </a:r>
          </a:p>
        </p:txBody>
      </p:sp>
      <p:pic>
        <p:nvPicPr>
          <p:cNvPr id="969" name="NextEditorBW.gif" descr="NextEditorBW.gif"/>
          <p:cNvPicPr>
            <a:picLocks noChangeAspect="1"/>
          </p:cNvPicPr>
          <p:nvPr/>
        </p:nvPicPr>
        <p:blipFill>
          <a:blip r:embed="rId3">
            <a:extLst/>
          </a:blip>
          <a:stretch>
            <a:fillRect/>
          </a:stretch>
        </p:blipFill>
        <p:spPr>
          <a:xfrm>
            <a:off x="2997200" y="508000"/>
            <a:ext cx="10261600" cy="7543800"/>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71" name="map.png" descr="map.png"/>
          <p:cNvPicPr>
            <a:picLocks noChangeAspect="1"/>
          </p:cNvPicPr>
          <p:nvPr/>
        </p:nvPicPr>
        <p:blipFill>
          <a:blip r:embed="rId2">
            <a:extLst/>
          </a:blip>
          <a:stretch>
            <a:fillRect/>
          </a:stretch>
        </p:blipFill>
        <p:spPr>
          <a:xfrm>
            <a:off x="-57639" y="825500"/>
            <a:ext cx="16332201" cy="7759868"/>
          </a:xfrm>
          <a:prstGeom prst="rect">
            <a:avLst/>
          </a:prstGeom>
          <a:ln w="12700">
            <a:miter lim="400000"/>
          </a:ln>
        </p:spPr>
      </p:pic>
      <p:sp>
        <p:nvSpPr>
          <p:cNvPr id="972" name="University of Illinois at Urbana-Champaign"/>
          <p:cNvSpPr txBox="1"/>
          <p:nvPr/>
        </p:nvSpPr>
        <p:spPr>
          <a:xfrm>
            <a:off x="1868871" y="4552950"/>
            <a:ext cx="4191001"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0433FF"/>
                </a:solidFill>
                <a:latin typeface="+mn-lt"/>
                <a:ea typeface="+mn-ea"/>
                <a:cs typeface="+mn-cs"/>
                <a:sym typeface="Gill Sans"/>
              </a:defRPr>
            </a:lvl1pPr>
          </a:lstStyle>
          <a:p>
            <a:pPr/>
            <a:r>
              <a:t>University of Illinois at Urbana-Champaign</a:t>
            </a:r>
          </a:p>
        </p:txBody>
      </p:sp>
      <p:sp>
        <p:nvSpPr>
          <p:cNvPr id="973" name="Square"/>
          <p:cNvSpPr/>
          <p:nvPr/>
        </p:nvSpPr>
        <p:spPr>
          <a:xfrm>
            <a:off x="3594100" y="3848100"/>
            <a:ext cx="406400" cy="406400"/>
          </a:xfrm>
          <a:prstGeom prst="rect">
            <a:avLst/>
          </a:prstGeom>
          <a:solidFill>
            <a:srgbClr val="FF2600"/>
          </a:solidFill>
          <a:ln w="25400">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974" name="University of Michigan"/>
          <p:cNvSpPr txBox="1"/>
          <p:nvPr/>
        </p:nvSpPr>
        <p:spPr>
          <a:xfrm>
            <a:off x="3886200" y="1663700"/>
            <a:ext cx="4191000"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0433FF"/>
                </a:solidFill>
                <a:latin typeface="+mn-lt"/>
                <a:ea typeface="+mn-ea"/>
                <a:cs typeface="+mn-cs"/>
                <a:sym typeface="Gill Sans"/>
              </a:defRPr>
            </a:lvl1pPr>
          </a:lstStyle>
          <a:p>
            <a:pPr/>
            <a:r>
              <a:t>University of Michigan</a:t>
            </a:r>
          </a:p>
        </p:txBody>
      </p:sp>
      <p:sp>
        <p:nvSpPr>
          <p:cNvPr id="975" name="CERN"/>
          <p:cNvSpPr txBox="1"/>
          <p:nvPr/>
        </p:nvSpPr>
        <p:spPr>
          <a:xfrm>
            <a:off x="11772900" y="1911350"/>
            <a:ext cx="4191000"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0433FF"/>
                </a:solidFill>
                <a:latin typeface="+mn-lt"/>
                <a:ea typeface="+mn-ea"/>
                <a:cs typeface="+mn-cs"/>
                <a:sym typeface="Gill Sans"/>
              </a:defRPr>
            </a:lvl1pPr>
          </a:lstStyle>
          <a:p>
            <a:pPr/>
            <a:r>
              <a:t>CERN</a:t>
            </a:r>
          </a:p>
        </p:txBody>
      </p:sp>
      <p:sp>
        <p:nvSpPr>
          <p:cNvPr id="976" name="Stanford"/>
          <p:cNvSpPr txBox="1"/>
          <p:nvPr/>
        </p:nvSpPr>
        <p:spPr>
          <a:xfrm>
            <a:off x="203200" y="3149600"/>
            <a:ext cx="2184400"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0433FF"/>
                </a:solidFill>
                <a:latin typeface="+mn-lt"/>
                <a:ea typeface="+mn-ea"/>
                <a:cs typeface="+mn-cs"/>
                <a:sym typeface="Gill Sans"/>
              </a:defRPr>
            </a:lvl1pPr>
          </a:lstStyle>
          <a:p>
            <a:pPr/>
            <a:r>
              <a:t>Stanford</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C 0.000000 0.000000 0.008089 -0.010701 0.018171 -0.024038 C 0.028252 -0.037375 0.040326 -0.053347 0.048294 -0.063889" origin="layout" pathEditMode="relative">
                                      <p:cBhvr>
                                        <p:cTn id="6" dur="1000" fill="hold"/>
                                        <p:tgtEl>
                                          <p:spTgt spid="973"/>
                                        </p:tgtEl>
                                        <p:attrNameLst>
                                          <p:attrName>ppt_x</p:attrName>
                                          <p:attrName>ppt_y</p:attrName>
                                        </p:attrNameLst>
                                      </p:cBhvr>
                                    </p:animMotion>
                                  </p:childTnLst>
                                </p:cTn>
                              </p:par>
                            </p:childTnLst>
                          </p:cTn>
                        </p:par>
                        <p:par>
                          <p:cTn id="7" fill="hold">
                            <p:stCondLst>
                              <p:cond delay="1000"/>
                            </p:stCondLst>
                            <p:childTnLst>
                              <p:par>
                                <p:cTn id="8" presetClass="entr" nodeType="afterEffect" presetSubtype="0" presetID="1" grpId="2" fill="hold">
                                  <p:stCondLst>
                                    <p:cond delay="0"/>
                                  </p:stCondLst>
                                  <p:iterate type="el" backwards="0">
                                    <p:tmAbs val="0"/>
                                  </p:iterate>
                                  <p:childTnLst>
                                    <p:set>
                                      <p:cBhvr>
                                        <p:cTn id="9" fill="hold"/>
                                        <p:tgtEl>
                                          <p:spTgt spid="97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path" nodeType="clickEffect" presetSubtype="0" presetID="-1" grpId="3" accel="50000" decel="50000" fill="hold">
                                  <p:stCondLst>
                                    <p:cond delay="0"/>
                                  </p:stCondLst>
                                  <p:childTnLst>
                                    <p:animMotion path="M 0.048294 -0.063889 C 0.048294 -0.063889 0.074466 -0.063889 0.155154 -0.070185 C 0.235842 -0.076481 0.371046 -0.089073 0.589110 -0.114257" origin="layout" pathEditMode="relative">
                                      <p:cBhvr>
                                        <p:cTn id="13" dur="1000" fill="hold"/>
                                        <p:tgtEl>
                                          <p:spTgt spid="973"/>
                                        </p:tgtEl>
                                        <p:attrNameLst>
                                          <p:attrName>ppt_x</p:attrName>
                                          <p:attrName>ppt_y</p:attrName>
                                        </p:attrNameLst>
                                      </p:cBhvr>
                                    </p:animMotion>
                                  </p:childTnLst>
                                </p:cTn>
                              </p:par>
                            </p:childTnLst>
                          </p:cTn>
                        </p:par>
                        <p:par>
                          <p:cTn id="14" fill="hold">
                            <p:stCondLst>
                              <p:cond delay="1000"/>
                            </p:stCondLst>
                            <p:childTnLst>
                              <p:par>
                                <p:cTn id="15" presetClass="entr" nodeType="afterEffect" presetSubtype="0" presetID="1" grpId="4" fill="hold">
                                  <p:stCondLst>
                                    <p:cond delay="0"/>
                                  </p:stCondLst>
                                  <p:iterate type="el" backwards="0">
                                    <p:tmAbs val="0"/>
                                  </p:iterate>
                                  <p:childTnLst>
                                    <p:set>
                                      <p:cBhvr>
                                        <p:cTn id="16" fill="hold"/>
                                        <p:tgtEl>
                                          <p:spTgt spid="97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path" nodeType="clickEffect" presetSubtype="0" presetID="-1" grpId="5" accel="50000" decel="50000" fill="hold">
                                  <p:stCondLst>
                                    <p:cond delay="0"/>
                                  </p:stCondLst>
                                  <p:childTnLst>
                                    <p:animMotion path="M 0.589110 -0.114257 L -0.157031 0.019501" origin="layout" pathEditMode="relative">
                                      <p:cBhvr>
                                        <p:cTn id="20" dur="1000" fill="hold"/>
                                        <p:tgtEl>
                                          <p:spTgt spid="973"/>
                                        </p:tgtEl>
                                        <p:attrNameLst>
                                          <p:attrName>ppt_x</p:attrName>
                                          <p:attrName>ppt_y</p:attrName>
                                        </p:attrNameLst>
                                      </p:cBhvr>
                                    </p:animMotion>
                                  </p:childTnLst>
                                </p:cTn>
                              </p:par>
                            </p:childTnLst>
                          </p:cTn>
                        </p:par>
                        <p:par>
                          <p:cTn id="21" fill="hold">
                            <p:stCondLst>
                              <p:cond delay="1000"/>
                            </p:stCondLst>
                            <p:childTnLst>
                              <p:par>
                                <p:cTn id="22" presetClass="entr" nodeType="afterEffect" presetSubtype="0" presetID="1" grpId="6" fill="hold">
                                  <p:stCondLst>
                                    <p:cond delay="0"/>
                                  </p:stCondLst>
                                  <p:iterate type="el" backwards="0">
                                    <p:tmAbs val="0"/>
                                  </p:iterate>
                                  <p:childTnLst>
                                    <p:set>
                                      <p:cBhvr>
                                        <p:cTn id="23" fill="hold"/>
                                        <p:tgtEl>
                                          <p:spTgt spid="9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75" grpId="4"/>
      <p:bldP build="whole" bldLvl="1" animBg="1" rev="0" advAuto="0" spid="976" grpId="6"/>
      <p:bldP build="whole" bldLvl="1" animBg="1" rev="0" advAuto="0" spid="974" grpId="2"/>
    </p:bldLst>
  </p:timing>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78" name="Untitled.png" descr="Untitled.png"/>
          <p:cNvPicPr>
            <a:picLocks noChangeAspect="1"/>
          </p:cNvPicPr>
          <p:nvPr/>
        </p:nvPicPr>
        <p:blipFill>
          <a:blip r:embed="rId2">
            <a:extLst/>
          </a:blip>
          <a:stretch>
            <a:fillRect/>
          </a:stretch>
        </p:blipFill>
        <p:spPr>
          <a:xfrm>
            <a:off x="10960100" y="3565175"/>
            <a:ext cx="4559300" cy="3216626"/>
          </a:xfrm>
          <a:prstGeom prst="rect">
            <a:avLst/>
          </a:prstGeom>
          <a:ln w="12700">
            <a:miter lim="400000"/>
          </a:ln>
        </p:spPr>
      </p:pic>
      <p:sp>
        <p:nvSpPr>
          <p:cNvPr id="979" name="The First Web Server in America"/>
          <p:cNvSpPr txBox="1"/>
          <p:nvPr>
            <p:ph type="title"/>
          </p:nvPr>
        </p:nvSpPr>
        <p:spPr>
          <a:prstGeom prst="rect">
            <a:avLst/>
          </a:prstGeom>
        </p:spPr>
        <p:txBody>
          <a:bodyPr/>
          <a:lstStyle>
            <a:lvl1pPr>
              <a:defRPr>
                <a:solidFill>
                  <a:srgbClr val="00F900"/>
                </a:solidFill>
              </a:defRPr>
            </a:lvl1pPr>
          </a:lstStyle>
          <a:p>
            <a:pPr/>
            <a:r>
              <a:t>The First Web Server in America</a:t>
            </a:r>
          </a:p>
        </p:txBody>
      </p:sp>
      <p:sp>
        <p:nvSpPr>
          <p:cNvPr id="980" name="The first web server in America was at the Stanford Linear Accellerator (SLAC)…"/>
          <p:cNvSpPr txBox="1"/>
          <p:nvPr>
            <p:ph type="body" sz="half" idx="1"/>
          </p:nvPr>
        </p:nvSpPr>
        <p:spPr>
          <a:xfrm>
            <a:off x="1155700" y="2603500"/>
            <a:ext cx="6781800" cy="5702300"/>
          </a:xfrm>
          <a:prstGeom prst="rect">
            <a:avLst/>
          </a:prstGeom>
        </p:spPr>
        <p:txBody>
          <a:bodyPr/>
          <a:lstStyle/>
          <a:p>
            <a:pPr/>
            <a:r>
              <a:t>The first web server in America was at the Stanford Linear Accellerator (SLAC)</a:t>
            </a:r>
          </a:p>
          <a:p>
            <a:pPr/>
            <a:r>
              <a:t>It was a database of 300,000 research papers</a:t>
            </a:r>
          </a:p>
          <a:p>
            <a:pPr/>
            <a:r>
              <a:t>Dr. Paul Kunz</a:t>
            </a:r>
          </a:p>
          <a:p>
            <a:pPr/>
            <a:r>
              <a:t>December 12, 1991</a:t>
            </a:r>
          </a:p>
        </p:txBody>
      </p:sp>
      <p:sp>
        <p:nvSpPr>
          <p:cNvPr id="981" name="Paul Kunz…"/>
          <p:cNvSpPr txBox="1"/>
          <p:nvPr/>
        </p:nvSpPr>
        <p:spPr>
          <a:xfrm>
            <a:off x="10898199" y="5251450"/>
            <a:ext cx="2050258" cy="1143000"/>
          </a:xfrm>
          <a:prstGeom prst="rect">
            <a:avLst/>
          </a:prstGeom>
          <a:solidFill>
            <a:srgbClr val="000000">
              <a:alpha val="52999"/>
            </a:srgb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46100">
              <a:defRPr sz="3600">
                <a:solidFill>
                  <a:srgbClr val="FFFFFF"/>
                </a:solidFill>
                <a:latin typeface="+mn-lt"/>
                <a:ea typeface="+mn-ea"/>
                <a:cs typeface="+mn-cs"/>
                <a:sym typeface="Gill Sans"/>
              </a:defRPr>
            </a:pPr>
            <a:r>
              <a:t>Paul Kunz</a:t>
            </a:r>
          </a:p>
          <a:p>
            <a:pPr algn="ctr" defTabSz="546100">
              <a:defRPr sz="3600">
                <a:solidFill>
                  <a:srgbClr val="FFFFFF"/>
                </a:solidFill>
                <a:latin typeface="+mn-lt"/>
                <a:ea typeface="+mn-ea"/>
                <a:cs typeface="+mn-cs"/>
                <a:sym typeface="Gill Sans"/>
              </a:defRPr>
            </a:pPr>
            <a:r>
              <a:t>SLAC</a:t>
            </a:r>
          </a:p>
        </p:txBody>
      </p:sp>
      <p:sp>
        <p:nvSpPr>
          <p:cNvPr id="982" name="http://www.youtube.com/watch?v=lOgqP2yoKwc"/>
          <p:cNvSpPr txBox="1"/>
          <p:nvPr/>
        </p:nvSpPr>
        <p:spPr>
          <a:xfrm>
            <a:off x="4287260" y="8216900"/>
            <a:ext cx="7680909" cy="546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000">
                <a:solidFill>
                  <a:srgbClr val="FFFB00"/>
                </a:solidFill>
                <a:latin typeface="+mn-lt"/>
                <a:ea typeface="+mn-ea"/>
                <a:cs typeface="+mn-cs"/>
                <a:sym typeface="Gill Sans"/>
              </a:defRPr>
            </a:lvl1pPr>
          </a:lstStyle>
          <a:p>
            <a:pPr/>
            <a:r>
              <a:t>http://www.youtube.com/watch?v=lOgqP2yoKwc</a:t>
            </a:r>
          </a:p>
        </p:txBody>
      </p:sp>
      <p:sp>
        <p:nvSpPr>
          <p:cNvPr id="983" name="(5:30)"/>
          <p:cNvSpPr txBox="1"/>
          <p:nvPr/>
        </p:nvSpPr>
        <p:spPr>
          <a:xfrm>
            <a:off x="14582229" y="8178800"/>
            <a:ext cx="1195909"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(5:30)</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5" name="1993: Gopher is Dominant"/>
          <p:cNvSpPr txBox="1"/>
          <p:nvPr>
            <p:ph type="title"/>
          </p:nvPr>
        </p:nvSpPr>
        <p:spPr>
          <a:prstGeom prst="rect">
            <a:avLst/>
          </a:prstGeom>
        </p:spPr>
        <p:txBody>
          <a:bodyPr/>
          <a:lstStyle>
            <a:lvl1pPr>
              <a:defRPr>
                <a:solidFill>
                  <a:srgbClr val="FF40FF"/>
                </a:solidFill>
              </a:defRPr>
            </a:lvl1pPr>
          </a:lstStyle>
          <a:p>
            <a:pPr/>
            <a:r>
              <a:t>1993: Gopher is Dominant</a:t>
            </a:r>
          </a:p>
        </p:txBody>
      </p:sp>
      <p:sp>
        <p:nvSpPr>
          <p:cNvPr id="986" name="Internet Engineering Task Force (IETF) Meeting…"/>
          <p:cNvSpPr txBox="1"/>
          <p:nvPr>
            <p:ph type="body" sz="half" idx="1"/>
          </p:nvPr>
        </p:nvSpPr>
        <p:spPr>
          <a:xfrm>
            <a:off x="1155700" y="2603500"/>
            <a:ext cx="9588500" cy="5702300"/>
          </a:xfrm>
          <a:prstGeom prst="rect">
            <a:avLst/>
          </a:prstGeom>
        </p:spPr>
        <p:txBody>
          <a:bodyPr/>
          <a:lstStyle/>
          <a:p>
            <a:pPr/>
            <a:r>
              <a:t>Internet Engineering Task Force (IETF) Meeting</a:t>
            </a:r>
          </a:p>
          <a:p>
            <a:pPr lvl="1"/>
            <a:r>
              <a:t>March 29-April 2, 1993 - Columbus, Ohio, USA (638 attendees)</a:t>
            </a:r>
          </a:p>
          <a:p>
            <a:pPr lvl="1"/>
            <a:r>
              <a:t>Gopher BOF - 200 attendees</a:t>
            </a:r>
          </a:p>
          <a:p>
            <a:pPr lvl="1"/>
            <a:r>
              <a:t>World-Wide Web BOF - 15 attendees including Tim Berners-Lee</a:t>
            </a:r>
          </a:p>
          <a:p>
            <a:pPr/>
            <a:r>
              <a:t>P.S. DVD is invented this year</a:t>
            </a:r>
          </a:p>
        </p:txBody>
      </p:sp>
      <p:sp>
        <p:nvSpPr>
          <p:cNvPr id="987" name="http://www.ietf.org/proceedings/26.pdf"/>
          <p:cNvSpPr txBox="1"/>
          <p:nvPr/>
        </p:nvSpPr>
        <p:spPr>
          <a:xfrm>
            <a:off x="8737600" y="8102600"/>
            <a:ext cx="721853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a:r>
              <a:t>http://www.ietf.org/proceedings/26.pdf</a:t>
            </a:r>
          </a:p>
        </p:txBody>
      </p:sp>
      <p:pic>
        <p:nvPicPr>
          <p:cNvPr id="988" name="gopher.jpg" descr="gopher.jpg"/>
          <p:cNvPicPr>
            <a:picLocks noChangeAspect="1"/>
          </p:cNvPicPr>
          <p:nvPr/>
        </p:nvPicPr>
        <p:blipFill>
          <a:blip r:embed="rId2">
            <a:extLst/>
          </a:blip>
          <a:stretch>
            <a:fillRect/>
          </a:stretch>
        </p:blipFill>
        <p:spPr>
          <a:xfrm>
            <a:off x="11036300" y="2794000"/>
            <a:ext cx="4724400" cy="4724400"/>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90" name="Untitled.png" descr="Untitled.png"/>
          <p:cNvPicPr>
            <a:picLocks noChangeAspect="1"/>
          </p:cNvPicPr>
          <p:nvPr/>
        </p:nvPicPr>
        <p:blipFill>
          <a:blip r:embed="rId2">
            <a:extLst/>
          </a:blip>
          <a:stretch>
            <a:fillRect/>
          </a:stretch>
        </p:blipFill>
        <p:spPr>
          <a:xfrm>
            <a:off x="1320800" y="533400"/>
            <a:ext cx="6096000" cy="4133590"/>
          </a:xfrm>
          <a:prstGeom prst="rect">
            <a:avLst/>
          </a:prstGeom>
          <a:ln w="12700">
            <a:miter lim="400000"/>
          </a:ln>
        </p:spPr>
      </p:pic>
      <p:pic>
        <p:nvPicPr>
          <p:cNvPr id="991" name="Untitled2.png" descr="Untitled2.png"/>
          <p:cNvPicPr>
            <a:picLocks noChangeAspect="1"/>
          </p:cNvPicPr>
          <p:nvPr/>
        </p:nvPicPr>
        <p:blipFill>
          <a:blip r:embed="rId3">
            <a:extLst/>
          </a:blip>
          <a:stretch>
            <a:fillRect/>
          </a:stretch>
        </p:blipFill>
        <p:spPr>
          <a:xfrm>
            <a:off x="9029700" y="2628900"/>
            <a:ext cx="5892800" cy="4432300"/>
          </a:xfrm>
          <a:prstGeom prst="rect">
            <a:avLst/>
          </a:prstGeom>
          <a:ln w="12700">
            <a:miter lim="400000"/>
          </a:ln>
        </p:spPr>
      </p:pic>
      <p:sp>
        <p:nvSpPr>
          <p:cNvPr id="992" name="http://www.youtube.com/watch?v=sYNUcFMCIzw"/>
          <p:cNvSpPr txBox="1"/>
          <p:nvPr/>
        </p:nvSpPr>
        <p:spPr>
          <a:xfrm>
            <a:off x="4241911" y="8064500"/>
            <a:ext cx="9421938"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900"/>
                </a:solidFill>
                <a:latin typeface="+mn-lt"/>
                <a:ea typeface="+mn-ea"/>
                <a:cs typeface="+mn-cs"/>
                <a:sym typeface="Gill Sans"/>
              </a:defRPr>
            </a:lvl1pPr>
          </a:lstStyle>
          <a:p>
            <a:pPr/>
            <a:r>
              <a:t>http://www.youtube.com/watch?v=sYNUcFMCIzw</a:t>
            </a:r>
          </a:p>
        </p:txBody>
      </p:sp>
      <p:sp>
        <p:nvSpPr>
          <p:cNvPr id="993" name="What industry was thinking in 1993..."/>
          <p:cNvSpPr txBox="1"/>
          <p:nvPr/>
        </p:nvSpPr>
        <p:spPr>
          <a:xfrm>
            <a:off x="962533" y="5683250"/>
            <a:ext cx="6794501" cy="1574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5000">
                <a:solidFill>
                  <a:srgbClr val="FF40FF"/>
                </a:solidFill>
                <a:latin typeface="+mn-lt"/>
                <a:ea typeface="+mn-ea"/>
                <a:cs typeface="+mn-cs"/>
                <a:sym typeface="Gill Sans"/>
              </a:defRPr>
            </a:lvl1pPr>
          </a:lstStyle>
          <a:p>
            <a:pPr/>
            <a:r>
              <a:t>What industry was thinking in 1993...</a:t>
            </a:r>
          </a:p>
        </p:txBody>
      </p:sp>
      <p:sp>
        <p:nvSpPr>
          <p:cNvPr id="994" name="0:30"/>
          <p:cNvSpPr txBox="1"/>
          <p:nvPr/>
        </p:nvSpPr>
        <p:spPr>
          <a:xfrm>
            <a:off x="14984015" y="8420100"/>
            <a:ext cx="90033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0:30</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96" name="Untitled.png" descr="Untitled.png"/>
          <p:cNvPicPr>
            <a:picLocks noChangeAspect="1"/>
          </p:cNvPicPr>
          <p:nvPr/>
        </p:nvPicPr>
        <p:blipFill>
          <a:blip r:embed="rId2">
            <a:extLst/>
          </a:blip>
          <a:stretch>
            <a:fillRect/>
          </a:stretch>
        </p:blipFill>
        <p:spPr>
          <a:xfrm>
            <a:off x="1308100" y="2501900"/>
            <a:ext cx="6096000" cy="4133590"/>
          </a:xfrm>
          <a:prstGeom prst="rect">
            <a:avLst/>
          </a:prstGeom>
          <a:ln w="12700">
            <a:miter lim="400000"/>
          </a:ln>
        </p:spPr>
      </p:pic>
      <p:pic>
        <p:nvPicPr>
          <p:cNvPr id="997" name="Untitled2.png" descr="Untitled2.png"/>
          <p:cNvPicPr>
            <a:picLocks noChangeAspect="1"/>
          </p:cNvPicPr>
          <p:nvPr/>
        </p:nvPicPr>
        <p:blipFill>
          <a:blip r:embed="rId3">
            <a:extLst/>
          </a:blip>
          <a:stretch>
            <a:fillRect/>
          </a:stretch>
        </p:blipFill>
        <p:spPr>
          <a:xfrm>
            <a:off x="8928100" y="2501900"/>
            <a:ext cx="5487565" cy="4127500"/>
          </a:xfrm>
          <a:prstGeom prst="rect">
            <a:avLst/>
          </a:prstGeom>
          <a:ln w="12700">
            <a:miter lim="400000"/>
          </a:ln>
        </p:spPr>
      </p:pic>
      <p:sp>
        <p:nvSpPr>
          <p:cNvPr id="998" name="0:30"/>
          <p:cNvSpPr txBox="1"/>
          <p:nvPr/>
        </p:nvSpPr>
        <p:spPr>
          <a:xfrm>
            <a:off x="14984015" y="8420100"/>
            <a:ext cx="90033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0:30</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2" name="Matt-Pinter-Betchley-Graphic.jpg" descr="Matt-Pinter-Betchley-Graphic.jpg"/>
          <p:cNvPicPr>
            <a:picLocks noChangeAspect="1"/>
          </p:cNvPicPr>
          <p:nvPr/>
        </p:nvPicPr>
        <p:blipFill>
          <a:blip r:embed="rId2">
            <a:extLst/>
          </a:blip>
          <a:stretch>
            <a:fillRect/>
          </a:stretch>
        </p:blipFill>
        <p:spPr>
          <a:xfrm>
            <a:off x="1727200" y="-2858"/>
            <a:ext cx="12801600" cy="9261158"/>
          </a:xfrm>
          <a:prstGeom prst="rect">
            <a:avLst/>
          </a:prstGeom>
          <a:ln w="12700">
            <a:miter lim="400000"/>
          </a:ln>
        </p:spPr>
      </p:pic>
      <p:sp>
        <p:nvSpPr>
          <p:cNvPr id="183" name="Graphic: Matt Pinter"/>
          <p:cNvSpPr txBox="1"/>
          <p:nvPr/>
        </p:nvSpPr>
        <p:spPr>
          <a:xfrm>
            <a:off x="1844873" y="8458200"/>
            <a:ext cx="386142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latin typeface="+mn-lt"/>
                <a:ea typeface="+mn-ea"/>
                <a:cs typeface="+mn-cs"/>
                <a:sym typeface="Gill Sans"/>
              </a:defRPr>
            </a:lvl1pPr>
          </a:lstStyle>
          <a:p>
            <a:pPr/>
            <a:r>
              <a:t>Graphic: Matt Pinter</a:t>
            </a:r>
          </a:p>
        </p:txBody>
      </p:sp>
      <p:sp>
        <p:nvSpPr>
          <p:cNvPr id="184" name="24:50"/>
          <p:cNvSpPr txBox="1"/>
          <p:nvPr/>
        </p:nvSpPr>
        <p:spPr>
          <a:xfrm>
            <a:off x="14755415" y="8267700"/>
            <a:ext cx="112893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24:50</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000" name="Steve Jobs and the World-Wide-Web?"/>
          <p:cNvSpPr txBox="1"/>
          <p:nvPr>
            <p:ph type="title"/>
          </p:nvPr>
        </p:nvSpPr>
        <p:spPr>
          <a:xfrm>
            <a:off x="1155700" y="241300"/>
            <a:ext cx="7912100" cy="2298700"/>
          </a:xfrm>
          <a:prstGeom prst="rect">
            <a:avLst/>
          </a:prstGeom>
        </p:spPr>
        <p:txBody>
          <a:bodyPr/>
          <a:lstStyle>
            <a:lvl1pPr>
              <a:defRPr>
                <a:solidFill>
                  <a:srgbClr val="00F900"/>
                </a:solidFill>
              </a:defRPr>
            </a:lvl1pPr>
          </a:lstStyle>
          <a:p>
            <a:pPr/>
            <a:r>
              <a:t>Steve Jobs and the World-Wide-Web?</a:t>
            </a:r>
          </a:p>
        </p:txBody>
      </p:sp>
      <p:sp>
        <p:nvSpPr>
          <p:cNvPr id="1001" name="For several years the primary web browser and web server were built as NeXT applications…"/>
          <p:cNvSpPr txBox="1"/>
          <p:nvPr>
            <p:ph type="body" sz="half" idx="1"/>
          </p:nvPr>
        </p:nvSpPr>
        <p:spPr>
          <a:xfrm>
            <a:off x="1155700" y="2603500"/>
            <a:ext cx="7912100" cy="5702300"/>
          </a:xfrm>
          <a:prstGeom prst="rect">
            <a:avLst/>
          </a:prstGeom>
        </p:spPr>
        <p:txBody>
          <a:bodyPr/>
          <a:lstStyle/>
          <a:p>
            <a:pPr/>
            <a:r>
              <a:t>For several years the primary web browser and web server were built as NeXT applications</a:t>
            </a:r>
          </a:p>
          <a:p>
            <a:pPr/>
            <a:r>
              <a:t>Apple computers provided far superior graphics that allowed the development of Mosaic</a:t>
            </a:r>
          </a:p>
        </p:txBody>
      </p:sp>
      <p:sp>
        <p:nvSpPr>
          <p:cNvPr id="1002" name="http://www.youtube.com/watch?v=W9rPUFW6czc"/>
          <p:cNvSpPr txBox="1"/>
          <p:nvPr/>
        </p:nvSpPr>
        <p:spPr>
          <a:xfrm>
            <a:off x="3225800" y="8369300"/>
            <a:ext cx="9513466"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hlinkClick r:id="rId2" invalidUrl="" action="" tgtFrame="" tooltip="" history="1" highlightClick="0" endSnd="0"/>
              </a:defRPr>
            </a:lvl1pPr>
          </a:lstStyle>
          <a:p>
            <a:pPr/>
            <a:r>
              <a:rPr>
                <a:hlinkClick r:id="rId2" invalidUrl="" action="" tgtFrame="" tooltip="" history="1" highlightClick="0" endSnd="0"/>
              </a:rPr>
              <a:t>http://www.youtube.com/watch?v=W9rPUFW6czc</a:t>
            </a:r>
          </a:p>
        </p:txBody>
      </p:sp>
      <p:pic>
        <p:nvPicPr>
          <p:cNvPr id="1003" name="Untitled.png" descr="Untitled.png"/>
          <p:cNvPicPr>
            <a:picLocks noChangeAspect="1"/>
          </p:cNvPicPr>
          <p:nvPr/>
        </p:nvPicPr>
        <p:blipFill>
          <a:blip r:embed="rId3">
            <a:extLst/>
          </a:blip>
          <a:stretch>
            <a:fillRect/>
          </a:stretch>
        </p:blipFill>
        <p:spPr>
          <a:xfrm>
            <a:off x="10858500" y="844054"/>
            <a:ext cx="4421095" cy="2794001"/>
          </a:xfrm>
          <a:prstGeom prst="rect">
            <a:avLst/>
          </a:prstGeom>
          <a:ln w="12700">
            <a:miter lim="400000"/>
          </a:ln>
        </p:spPr>
      </p:pic>
      <p:pic>
        <p:nvPicPr>
          <p:cNvPr id="1004" name="Untitled.png" descr="Untitled.png"/>
          <p:cNvPicPr>
            <a:picLocks noChangeAspect="1"/>
          </p:cNvPicPr>
          <p:nvPr/>
        </p:nvPicPr>
        <p:blipFill>
          <a:blip r:embed="rId4">
            <a:extLst/>
          </a:blip>
          <a:stretch>
            <a:fillRect/>
          </a:stretch>
        </p:blipFill>
        <p:spPr>
          <a:xfrm>
            <a:off x="10909300" y="4225032"/>
            <a:ext cx="4305300" cy="3001268"/>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1006" name="Untitled.png" descr="Untitled.png"/>
          <p:cNvPicPr>
            <a:picLocks noChangeAspect="1"/>
          </p:cNvPicPr>
          <p:nvPr/>
        </p:nvPicPr>
        <p:blipFill>
          <a:blip r:embed="rId2">
            <a:extLst/>
          </a:blip>
          <a:stretch>
            <a:fillRect/>
          </a:stretch>
        </p:blipFill>
        <p:spPr>
          <a:xfrm>
            <a:off x="1485900" y="2503127"/>
            <a:ext cx="4991100" cy="3154228"/>
          </a:xfrm>
          <a:prstGeom prst="rect">
            <a:avLst/>
          </a:prstGeom>
          <a:ln w="12700">
            <a:miter lim="400000"/>
          </a:ln>
        </p:spPr>
      </p:pic>
      <p:pic>
        <p:nvPicPr>
          <p:cNvPr id="1007" name="Untitled.png" descr="Untitled.png"/>
          <p:cNvPicPr>
            <a:picLocks noChangeAspect="1"/>
          </p:cNvPicPr>
          <p:nvPr/>
        </p:nvPicPr>
        <p:blipFill>
          <a:blip r:embed="rId3">
            <a:extLst/>
          </a:blip>
          <a:stretch>
            <a:fillRect/>
          </a:stretch>
        </p:blipFill>
        <p:spPr>
          <a:xfrm>
            <a:off x="9309100" y="2393634"/>
            <a:ext cx="4813300" cy="3355399"/>
          </a:xfrm>
          <a:prstGeom prst="rect">
            <a:avLst/>
          </a:prstGeom>
          <a:ln w="12700">
            <a:miter lim="400000"/>
          </a:ln>
        </p:spPr>
      </p:pic>
      <p:sp>
        <p:nvSpPr>
          <p:cNvPr id="1008" name="12:23"/>
          <p:cNvSpPr txBox="1"/>
          <p:nvPr/>
        </p:nvSpPr>
        <p:spPr>
          <a:xfrm>
            <a:off x="14857015" y="8153400"/>
            <a:ext cx="112893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12:23</a:t>
            </a:r>
          </a:p>
        </p:txBody>
      </p:sp>
      <p:pic>
        <p:nvPicPr>
          <p:cNvPr id="1009" name="Untitled.png" descr="Untitled.png"/>
          <p:cNvPicPr>
            <a:picLocks noChangeAspect="1"/>
          </p:cNvPicPr>
          <p:nvPr/>
        </p:nvPicPr>
        <p:blipFill>
          <a:blip r:embed="rId4">
            <a:extLst/>
          </a:blip>
          <a:stretch>
            <a:fillRect/>
          </a:stretch>
        </p:blipFill>
        <p:spPr>
          <a:xfrm>
            <a:off x="4305300" y="4178300"/>
            <a:ext cx="6001027" cy="3136901"/>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11" name="map.png" descr="map.png"/>
          <p:cNvPicPr>
            <a:picLocks noChangeAspect="1"/>
          </p:cNvPicPr>
          <p:nvPr/>
        </p:nvPicPr>
        <p:blipFill>
          <a:blip r:embed="rId3">
            <a:extLst/>
          </a:blip>
          <a:stretch>
            <a:fillRect/>
          </a:stretch>
        </p:blipFill>
        <p:spPr>
          <a:xfrm>
            <a:off x="-57639" y="825500"/>
            <a:ext cx="16332201" cy="7759868"/>
          </a:xfrm>
          <a:prstGeom prst="rect">
            <a:avLst/>
          </a:prstGeom>
          <a:ln w="12700">
            <a:miter lim="400000"/>
          </a:ln>
        </p:spPr>
      </p:pic>
      <p:sp>
        <p:nvSpPr>
          <p:cNvPr id="1012" name="University of Illinois at Urbana-Champaign"/>
          <p:cNvSpPr txBox="1"/>
          <p:nvPr/>
        </p:nvSpPr>
        <p:spPr>
          <a:xfrm>
            <a:off x="1868871" y="4552950"/>
            <a:ext cx="4191001"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0433FF"/>
                </a:solidFill>
                <a:latin typeface="+mn-lt"/>
                <a:ea typeface="+mn-ea"/>
                <a:cs typeface="+mn-cs"/>
                <a:sym typeface="Gill Sans"/>
              </a:defRPr>
            </a:lvl1pPr>
          </a:lstStyle>
          <a:p>
            <a:pPr/>
            <a:r>
              <a:t>University of Illinois at Urbana-Champaign</a:t>
            </a:r>
          </a:p>
        </p:txBody>
      </p:sp>
      <p:sp>
        <p:nvSpPr>
          <p:cNvPr id="1013" name="Square"/>
          <p:cNvSpPr/>
          <p:nvPr/>
        </p:nvSpPr>
        <p:spPr>
          <a:xfrm>
            <a:off x="3594100" y="3848100"/>
            <a:ext cx="406400" cy="406400"/>
          </a:xfrm>
          <a:prstGeom prst="rect">
            <a:avLst/>
          </a:prstGeom>
          <a:solidFill>
            <a:srgbClr val="FF2600"/>
          </a:solidFill>
          <a:ln w="25400">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1014" name="University of Michigan"/>
          <p:cNvSpPr txBox="1"/>
          <p:nvPr/>
        </p:nvSpPr>
        <p:spPr>
          <a:xfrm>
            <a:off x="3886200" y="1663700"/>
            <a:ext cx="4191000"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0433FF"/>
                </a:solidFill>
                <a:latin typeface="+mn-lt"/>
                <a:ea typeface="+mn-ea"/>
                <a:cs typeface="+mn-cs"/>
                <a:sym typeface="Gill Sans"/>
              </a:defRPr>
            </a:lvl1pPr>
          </a:lstStyle>
          <a:p>
            <a:pPr/>
            <a:r>
              <a:t>University of Michigan</a:t>
            </a:r>
          </a:p>
        </p:txBody>
      </p:sp>
      <p:sp>
        <p:nvSpPr>
          <p:cNvPr id="1015" name="CERN"/>
          <p:cNvSpPr txBox="1"/>
          <p:nvPr/>
        </p:nvSpPr>
        <p:spPr>
          <a:xfrm>
            <a:off x="11772900" y="1911350"/>
            <a:ext cx="4191000"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0433FF"/>
                </a:solidFill>
                <a:latin typeface="+mn-lt"/>
                <a:ea typeface="+mn-ea"/>
                <a:cs typeface="+mn-cs"/>
                <a:sym typeface="Gill Sans"/>
              </a:defRPr>
            </a:lvl1pPr>
          </a:lstStyle>
          <a:p>
            <a:pPr/>
            <a:r>
              <a:t>CERN</a:t>
            </a:r>
          </a:p>
        </p:txBody>
      </p:sp>
      <p:sp>
        <p:nvSpPr>
          <p:cNvPr id="1016" name="Stanford"/>
          <p:cNvSpPr txBox="1"/>
          <p:nvPr/>
        </p:nvSpPr>
        <p:spPr>
          <a:xfrm>
            <a:off x="203200" y="3149600"/>
            <a:ext cx="2184400"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0433FF"/>
                </a:solidFill>
                <a:latin typeface="+mn-lt"/>
                <a:ea typeface="+mn-ea"/>
                <a:cs typeface="+mn-cs"/>
                <a:sym typeface="Gill Sans"/>
              </a:defRPr>
            </a:lvl1pPr>
          </a:lstStyle>
          <a:p>
            <a:pPr/>
            <a:r>
              <a:t>Stanford</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C 0.000000 0.000000 0.008089 -0.010701 0.018171 -0.024038 C 0.028252 -0.037375 0.040326 -0.053347 0.048294 -0.063889" origin="layout" pathEditMode="relative">
                                      <p:cBhvr>
                                        <p:cTn id="6" dur="1000" fill="hold"/>
                                        <p:tgtEl>
                                          <p:spTgt spid="1013"/>
                                        </p:tgtEl>
                                        <p:attrNameLst>
                                          <p:attrName>ppt_x</p:attrName>
                                          <p:attrName>ppt_y</p:attrName>
                                        </p:attrNameLst>
                                      </p:cBhvr>
                                    </p:animMotion>
                                  </p:childTnLst>
                                </p:cTn>
                              </p:par>
                            </p:childTnLst>
                          </p:cTn>
                        </p:par>
                        <p:par>
                          <p:cTn id="7" fill="hold">
                            <p:stCondLst>
                              <p:cond delay="1000"/>
                            </p:stCondLst>
                            <p:childTnLst>
                              <p:par>
                                <p:cTn id="8" presetClass="entr" nodeType="afterEffect" presetSubtype="0" presetID="1" grpId="2" fill="hold">
                                  <p:stCondLst>
                                    <p:cond delay="0"/>
                                  </p:stCondLst>
                                  <p:iterate type="el" backwards="0">
                                    <p:tmAbs val="0"/>
                                  </p:iterate>
                                  <p:childTnLst>
                                    <p:set>
                                      <p:cBhvr>
                                        <p:cTn id="9" fill="hold"/>
                                        <p:tgtEl>
                                          <p:spTgt spid="101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path" nodeType="clickEffect" presetSubtype="0" presetID="-1" grpId="3" accel="50000" decel="50000" fill="hold">
                                  <p:stCondLst>
                                    <p:cond delay="0"/>
                                  </p:stCondLst>
                                  <p:childTnLst>
                                    <p:animMotion path="M 0.048294 -0.063889 C 0.048294 -0.063889 0.074466 -0.063889 0.155154 -0.070185 C 0.235842 -0.076481 0.371046 -0.089073 0.589110 -0.114257" origin="layout" pathEditMode="relative">
                                      <p:cBhvr>
                                        <p:cTn id="13" dur="1000" fill="hold"/>
                                        <p:tgtEl>
                                          <p:spTgt spid="1013"/>
                                        </p:tgtEl>
                                        <p:attrNameLst>
                                          <p:attrName>ppt_x</p:attrName>
                                          <p:attrName>ppt_y</p:attrName>
                                        </p:attrNameLst>
                                      </p:cBhvr>
                                    </p:animMotion>
                                  </p:childTnLst>
                                </p:cTn>
                              </p:par>
                            </p:childTnLst>
                          </p:cTn>
                        </p:par>
                        <p:par>
                          <p:cTn id="14" fill="hold">
                            <p:stCondLst>
                              <p:cond delay="1000"/>
                            </p:stCondLst>
                            <p:childTnLst>
                              <p:par>
                                <p:cTn id="15" presetClass="entr" nodeType="afterEffect" presetSubtype="0" presetID="1" grpId="4" fill="hold">
                                  <p:stCondLst>
                                    <p:cond delay="0"/>
                                  </p:stCondLst>
                                  <p:iterate type="el" backwards="0">
                                    <p:tmAbs val="0"/>
                                  </p:iterate>
                                  <p:childTnLst>
                                    <p:set>
                                      <p:cBhvr>
                                        <p:cTn id="16" fill="hold"/>
                                        <p:tgtEl>
                                          <p:spTgt spid="10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path" nodeType="clickEffect" presetSubtype="0" presetID="-1" grpId="5" accel="50000" decel="50000" fill="hold">
                                  <p:stCondLst>
                                    <p:cond delay="0"/>
                                  </p:stCondLst>
                                  <p:childTnLst>
                                    <p:animMotion path="M 0.589110 -0.114257 L -0.157031 0.019501" origin="layout" pathEditMode="relative">
                                      <p:cBhvr>
                                        <p:cTn id="20" dur="1000" fill="hold"/>
                                        <p:tgtEl>
                                          <p:spTgt spid="1013"/>
                                        </p:tgtEl>
                                        <p:attrNameLst>
                                          <p:attrName>ppt_x</p:attrName>
                                          <p:attrName>ppt_y</p:attrName>
                                        </p:attrNameLst>
                                      </p:cBhvr>
                                    </p:animMotion>
                                  </p:childTnLst>
                                </p:cTn>
                              </p:par>
                            </p:childTnLst>
                          </p:cTn>
                        </p:par>
                        <p:par>
                          <p:cTn id="21" fill="hold">
                            <p:stCondLst>
                              <p:cond delay="1000"/>
                            </p:stCondLst>
                            <p:childTnLst>
                              <p:par>
                                <p:cTn id="22" presetClass="entr" nodeType="afterEffect" presetSubtype="0" presetID="1" grpId="6" fill="hold">
                                  <p:stCondLst>
                                    <p:cond delay="0"/>
                                  </p:stCondLst>
                                  <p:iterate type="el" backwards="0">
                                    <p:tmAbs val="0"/>
                                  </p:iterate>
                                  <p:childTnLst>
                                    <p:set>
                                      <p:cBhvr>
                                        <p:cTn id="23" fill="hold"/>
                                        <p:tgtEl>
                                          <p:spTgt spid="101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Class="path" nodeType="clickEffect" presetSubtype="0" presetID="-1" grpId="7" accel="50000" decel="50000" fill="hold">
                                  <p:stCondLst>
                                    <p:cond delay="0"/>
                                  </p:stCondLst>
                                  <p:childTnLst>
                                    <p:animMotion path="M -0.157031 0.019501 L -0.000000 -0.000000" origin="layout" pathEditMode="relative">
                                      <p:cBhvr>
                                        <p:cTn id="27" dur="1000" fill="hold"/>
                                        <p:tgtEl>
                                          <p:spTgt spid="1013"/>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16" grpId="6"/>
      <p:bldP build="whole" bldLvl="1" animBg="1" rev="0" advAuto="0" spid="1015" grpId="4"/>
      <p:bldP build="whole" bldLvl="1" animBg="1" rev="0" advAuto="0" spid="1014" grpId="2"/>
    </p:bldLst>
  </p:timing>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0" name="The Explosive Growth of the Web"/>
          <p:cNvSpPr txBox="1"/>
          <p:nvPr>
            <p:ph type="title"/>
          </p:nvPr>
        </p:nvSpPr>
        <p:spPr>
          <a:prstGeom prst="rect">
            <a:avLst/>
          </a:prstGeom>
        </p:spPr>
        <p:txBody>
          <a:bodyPr/>
          <a:lstStyle>
            <a:lvl1pPr>
              <a:defRPr>
                <a:solidFill>
                  <a:srgbClr val="00F900"/>
                </a:solidFill>
              </a:defRPr>
            </a:lvl1pPr>
          </a:lstStyle>
          <a:p>
            <a:pPr/>
            <a:r>
              <a:t>The Explosive Growth of the Web</a:t>
            </a:r>
          </a:p>
        </p:txBody>
      </p:sp>
      <p:sp>
        <p:nvSpPr>
          <p:cNvPr id="1021" name="The web was invented in the early 1990’s…"/>
          <p:cNvSpPr txBox="1"/>
          <p:nvPr>
            <p:ph type="body" sz="half" idx="1"/>
          </p:nvPr>
        </p:nvSpPr>
        <p:spPr>
          <a:xfrm>
            <a:off x="1155700" y="2603500"/>
            <a:ext cx="7810500" cy="5702300"/>
          </a:xfrm>
          <a:prstGeom prst="rect">
            <a:avLst/>
          </a:prstGeom>
        </p:spPr>
        <p:txBody>
          <a:bodyPr/>
          <a:lstStyle/>
          <a:p>
            <a:pPr/>
            <a:r>
              <a:t>The web was invented in the early 1990’s</a:t>
            </a:r>
          </a:p>
          <a:p>
            <a:pPr/>
            <a:r>
              <a:t>Growing in Academia 1993</a:t>
            </a:r>
          </a:p>
          <a:p>
            <a:pPr/>
            <a:r>
              <a:t>Growing everywhere 1994 - 1995</a:t>
            </a:r>
          </a:p>
          <a:p>
            <a:pPr/>
            <a:r>
              <a:t>Cable Modems to the home started in the mid 1990’s</a:t>
            </a:r>
          </a:p>
        </p:txBody>
      </p:sp>
      <p:sp>
        <p:nvSpPr>
          <p:cNvPr id="1022" name="http://gladiator.ncsa.uiuc.edu/Images/press-images/mosaic.1.0.tif"/>
          <p:cNvSpPr txBox="1"/>
          <p:nvPr/>
        </p:nvSpPr>
        <p:spPr>
          <a:xfrm>
            <a:off x="7079797" y="8255000"/>
            <a:ext cx="8836485" cy="495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2700">
                <a:solidFill>
                  <a:srgbClr val="FFFFFF"/>
                </a:solidFill>
                <a:latin typeface="+mn-lt"/>
                <a:ea typeface="+mn-ea"/>
                <a:cs typeface="+mn-cs"/>
                <a:sym typeface="Gill Sans"/>
              </a:defRPr>
            </a:lvl1pPr>
          </a:lstStyle>
          <a:p>
            <a:pPr/>
            <a:r>
              <a:t>http://gladiator.ncsa.uiuc.edu/Images/press-images/mosaic.1.0.tif</a:t>
            </a:r>
          </a:p>
        </p:txBody>
      </p:sp>
      <p:pic>
        <p:nvPicPr>
          <p:cNvPr id="1023" name="mosaic.1.0.jpg" descr="mosaic.1.0.jpg"/>
          <p:cNvPicPr>
            <a:picLocks noChangeAspect="1"/>
          </p:cNvPicPr>
          <p:nvPr/>
        </p:nvPicPr>
        <p:blipFill>
          <a:blip r:embed="rId2">
            <a:extLst/>
          </a:blip>
          <a:stretch>
            <a:fillRect/>
          </a:stretch>
        </p:blipFill>
        <p:spPr>
          <a:xfrm>
            <a:off x="9461500" y="2475177"/>
            <a:ext cx="5854700" cy="5461677"/>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25" name="Snapshot 2009-02-17 07-27-32.jpg" descr="Snapshot 2009-02-17 07-27-32.jpg"/>
          <p:cNvPicPr>
            <a:picLocks noChangeAspect="1"/>
          </p:cNvPicPr>
          <p:nvPr/>
        </p:nvPicPr>
        <p:blipFill>
          <a:blip r:embed="rId2">
            <a:extLst/>
          </a:blip>
          <a:stretch>
            <a:fillRect/>
          </a:stretch>
        </p:blipFill>
        <p:spPr>
          <a:xfrm>
            <a:off x="11660165" y="3695700"/>
            <a:ext cx="3833835" cy="2540000"/>
          </a:xfrm>
          <a:prstGeom prst="rect">
            <a:avLst/>
          </a:prstGeom>
          <a:ln w="12700">
            <a:miter lim="400000"/>
          </a:ln>
        </p:spPr>
      </p:pic>
      <p:sp>
        <p:nvSpPr>
          <p:cNvPr id="1026" name="Joseph Hardin, UM"/>
          <p:cNvSpPr txBox="1"/>
          <p:nvPr/>
        </p:nvSpPr>
        <p:spPr>
          <a:xfrm>
            <a:off x="11791255" y="5448300"/>
            <a:ext cx="3577457" cy="622300"/>
          </a:xfrm>
          <a:prstGeom prst="rect">
            <a:avLst/>
          </a:prstGeom>
          <a:solidFill>
            <a:srgbClr val="000000">
              <a:alpha val="52999"/>
            </a:srgb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Joseph Hardin, UM</a:t>
            </a:r>
          </a:p>
        </p:txBody>
      </p:sp>
      <p:sp>
        <p:nvSpPr>
          <p:cNvPr id="1027" name="Mosaic - Netscape - Mozilla - Firefox"/>
          <p:cNvSpPr txBox="1"/>
          <p:nvPr>
            <p:ph type="title"/>
          </p:nvPr>
        </p:nvSpPr>
        <p:spPr>
          <a:prstGeom prst="rect">
            <a:avLst/>
          </a:prstGeom>
        </p:spPr>
        <p:txBody>
          <a:bodyPr/>
          <a:lstStyle>
            <a:lvl1pPr>
              <a:defRPr sz="7300">
                <a:solidFill>
                  <a:srgbClr val="FF40FF"/>
                </a:solidFill>
              </a:defRPr>
            </a:lvl1pPr>
          </a:lstStyle>
          <a:p>
            <a:pPr/>
            <a:r>
              <a:t>Mosaic - Netscape - Mozilla - Firefox</a:t>
            </a:r>
          </a:p>
        </p:txBody>
      </p:sp>
      <p:sp>
        <p:nvSpPr>
          <p:cNvPr id="1028" name="Mosaic was the first “consumer” web browser developed at NCSA…"/>
          <p:cNvSpPr txBox="1"/>
          <p:nvPr>
            <p:ph type="body" sz="half" idx="1"/>
          </p:nvPr>
        </p:nvSpPr>
        <p:spPr>
          <a:xfrm>
            <a:off x="1155700" y="2603500"/>
            <a:ext cx="9525000" cy="5702300"/>
          </a:xfrm>
          <a:prstGeom prst="rect">
            <a:avLst/>
          </a:prstGeom>
        </p:spPr>
        <p:txBody>
          <a:bodyPr/>
          <a:lstStyle/>
          <a:p>
            <a:pPr/>
            <a:r>
              <a:t>Mosaic was the first “consumer” web browser developed at NCSA</a:t>
            </a:r>
          </a:p>
          <a:p>
            <a:pPr/>
            <a:r>
              <a:t>NCSA created the httpd web server which is the basic for the Apache web server</a:t>
            </a:r>
          </a:p>
          <a:p>
            <a:pPr/>
            <a:r>
              <a:t>While most of the NCSA programmers formed Netscape and made their fortunes, NCSA released their browser for free and focused on building standards to keep the web open</a:t>
            </a:r>
          </a:p>
        </p:txBody>
      </p:sp>
      <p:sp>
        <p:nvSpPr>
          <p:cNvPr id="1029" name="http://www.vimeo.com/7053726"/>
          <p:cNvSpPr txBox="1"/>
          <p:nvPr/>
        </p:nvSpPr>
        <p:spPr>
          <a:xfrm>
            <a:off x="9114134" y="8223250"/>
            <a:ext cx="5378650" cy="5588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200">
                <a:solidFill>
                  <a:srgbClr val="FFFB00"/>
                </a:solidFill>
                <a:latin typeface="+mn-lt"/>
                <a:ea typeface="+mn-ea"/>
                <a:cs typeface="+mn-cs"/>
                <a:sym typeface="Gill Sans"/>
              </a:defRPr>
            </a:lvl1pPr>
          </a:lstStyle>
          <a:p>
            <a:pPr/>
            <a:r>
              <a:t>http://www.vimeo.com/7053726</a:t>
            </a:r>
          </a:p>
        </p:txBody>
      </p:sp>
      <p:sp>
        <p:nvSpPr>
          <p:cNvPr id="1030" name="9:01"/>
          <p:cNvSpPr txBox="1"/>
          <p:nvPr/>
        </p:nvSpPr>
        <p:spPr>
          <a:xfrm>
            <a:off x="14818915" y="8293100"/>
            <a:ext cx="90033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9:01</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2" name="1994: Year of the Web"/>
          <p:cNvSpPr txBox="1"/>
          <p:nvPr>
            <p:ph type="title"/>
          </p:nvPr>
        </p:nvSpPr>
        <p:spPr>
          <a:xfrm>
            <a:off x="1155700" y="241300"/>
            <a:ext cx="13982700" cy="2298700"/>
          </a:xfrm>
          <a:prstGeom prst="rect">
            <a:avLst/>
          </a:prstGeom>
        </p:spPr>
        <p:txBody>
          <a:bodyPr/>
          <a:lstStyle>
            <a:lvl1pPr>
              <a:defRPr>
                <a:solidFill>
                  <a:srgbClr val="00F900"/>
                </a:solidFill>
              </a:defRPr>
            </a:lvl1pPr>
          </a:lstStyle>
          <a:p>
            <a:pPr/>
            <a:r>
              <a:t>1994: Year of the Web</a:t>
            </a:r>
          </a:p>
        </p:txBody>
      </p:sp>
      <p:sp>
        <p:nvSpPr>
          <p:cNvPr id="1033" name="Netscape Founded - April 4, 1994…"/>
          <p:cNvSpPr txBox="1"/>
          <p:nvPr>
            <p:ph type="body" idx="1"/>
          </p:nvPr>
        </p:nvSpPr>
        <p:spPr>
          <a:xfrm>
            <a:off x="1155700" y="2603500"/>
            <a:ext cx="14173200" cy="5702300"/>
          </a:xfrm>
          <a:prstGeom prst="rect">
            <a:avLst/>
          </a:prstGeom>
        </p:spPr>
        <p:txBody>
          <a:bodyPr/>
          <a:lstStyle/>
          <a:p>
            <a:pPr/>
            <a:r>
              <a:t>Netscape Founded - April 4, 1994</a:t>
            </a:r>
          </a:p>
          <a:p>
            <a:pPr/>
            <a:r>
              <a:t>WWW Conf: May 25-26-27 1994, CERN, Geneva (Switzerland)</a:t>
            </a:r>
          </a:p>
          <a:p>
            <a:pPr/>
            <a:r>
              <a:t>WWW Conf: October 17-19, 1994, Chicago, IL</a:t>
            </a:r>
          </a:p>
          <a:p>
            <a:pPr/>
            <a:r>
              <a:t>October 1994, Tim Berners-Lee founded the (W3C) at MIT</a:t>
            </a:r>
          </a:p>
          <a:p>
            <a:pPr/>
            <a:r>
              <a:t>November 8, 1994 - Windows 95 beta 2 - With a vengance!</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5" name="Netscape, JavaScript and FireFox"/>
          <p:cNvSpPr txBox="1"/>
          <p:nvPr>
            <p:ph type="title"/>
          </p:nvPr>
        </p:nvSpPr>
        <p:spPr>
          <a:xfrm>
            <a:off x="1155700" y="241300"/>
            <a:ext cx="14071600" cy="2298700"/>
          </a:xfrm>
          <a:prstGeom prst="rect">
            <a:avLst/>
          </a:prstGeom>
        </p:spPr>
        <p:txBody>
          <a:bodyPr/>
          <a:lstStyle>
            <a:lvl1pPr>
              <a:defRPr>
                <a:solidFill>
                  <a:srgbClr val="00F900"/>
                </a:solidFill>
              </a:defRPr>
            </a:lvl1pPr>
          </a:lstStyle>
          <a:p>
            <a:pPr/>
            <a:r>
              <a:t>Netscape, JavaScript and FireFox</a:t>
            </a:r>
          </a:p>
        </p:txBody>
      </p:sp>
      <p:sp>
        <p:nvSpPr>
          <p:cNvPr id="1036" name="As Microsoft worked to suffocate Netscape::…"/>
          <p:cNvSpPr txBox="1"/>
          <p:nvPr>
            <p:ph type="body" sz="half" idx="1"/>
          </p:nvPr>
        </p:nvSpPr>
        <p:spPr>
          <a:xfrm>
            <a:off x="1168400" y="2451100"/>
            <a:ext cx="10045700" cy="5702300"/>
          </a:xfrm>
          <a:prstGeom prst="rect">
            <a:avLst/>
          </a:prstGeom>
        </p:spPr>
        <p:txBody>
          <a:bodyPr/>
          <a:lstStyle/>
          <a:p>
            <a:pPr marL="734483" indent="-518583">
              <a:defRPr sz="3500"/>
            </a:pPr>
            <a:r>
              <a:t>As Microsoft worked to suffocate Netscape::</a:t>
            </a:r>
          </a:p>
          <a:p>
            <a:pPr lvl="1" marL="1026583" indent="-518583">
              <a:defRPr sz="3500"/>
            </a:pPr>
            <a:r>
              <a:t>JavaScript was invented to compete with Visual Basic (1995)</a:t>
            </a:r>
          </a:p>
          <a:p>
            <a:pPr lvl="1" marL="1026583" indent="-518583">
              <a:defRPr sz="3500"/>
            </a:pPr>
            <a:r>
              <a:t>Netscape slowly leaked out into Open Source as Mozilla - which later became FireFox (late 1990's)</a:t>
            </a:r>
          </a:p>
          <a:p>
            <a:pPr marL="734483" indent="-518583">
              <a:defRPr sz="3500"/>
            </a:pPr>
            <a:r>
              <a:t>FireFox's search box gave the small Mozilla Foundation millions of dollars of revenue</a:t>
            </a:r>
          </a:p>
        </p:txBody>
      </p:sp>
      <p:pic>
        <p:nvPicPr>
          <p:cNvPr id="1037" name="Untitled.png" descr="Untitled.png"/>
          <p:cNvPicPr>
            <a:picLocks noChangeAspect="1"/>
          </p:cNvPicPr>
          <p:nvPr/>
        </p:nvPicPr>
        <p:blipFill>
          <a:blip r:embed="rId2">
            <a:extLst/>
          </a:blip>
          <a:stretch>
            <a:fillRect/>
          </a:stretch>
        </p:blipFill>
        <p:spPr>
          <a:xfrm>
            <a:off x="406400" y="292100"/>
            <a:ext cx="2540000" cy="457200"/>
          </a:xfrm>
          <a:prstGeom prst="rect">
            <a:avLst/>
          </a:prstGeom>
          <a:ln w="12700">
            <a:miter lim="400000"/>
          </a:ln>
        </p:spPr>
      </p:pic>
      <p:pic>
        <p:nvPicPr>
          <p:cNvPr id="1038" name="2011-12-Brendan.png" descr="2011-12-Brendan.png"/>
          <p:cNvPicPr>
            <a:picLocks noChangeAspect="1"/>
          </p:cNvPicPr>
          <p:nvPr/>
        </p:nvPicPr>
        <p:blipFill>
          <a:blip r:embed="rId3">
            <a:extLst/>
          </a:blip>
          <a:stretch>
            <a:fillRect/>
          </a:stretch>
        </p:blipFill>
        <p:spPr>
          <a:xfrm>
            <a:off x="11741793" y="2806700"/>
            <a:ext cx="3485507" cy="2438400"/>
          </a:xfrm>
          <a:prstGeom prst="rect">
            <a:avLst/>
          </a:prstGeom>
          <a:ln w="12700">
            <a:miter lim="400000"/>
          </a:ln>
        </p:spPr>
      </p:pic>
      <p:sp>
        <p:nvSpPr>
          <p:cNvPr id="1039" name="http://www.youtube.com/watch?v=IPxQ9kEaF8c"/>
          <p:cNvSpPr txBox="1"/>
          <p:nvPr/>
        </p:nvSpPr>
        <p:spPr>
          <a:xfrm>
            <a:off x="196626" y="8343900"/>
            <a:ext cx="7541569" cy="546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000">
                <a:solidFill>
                  <a:srgbClr val="FFFB00"/>
                </a:solidFill>
                <a:latin typeface="+mn-lt"/>
                <a:ea typeface="+mn-ea"/>
                <a:cs typeface="+mn-cs"/>
                <a:sym typeface="Gill Sans"/>
              </a:defRPr>
            </a:lvl1pPr>
          </a:lstStyle>
          <a:p>
            <a:pPr/>
            <a:r>
              <a:t>http://www.youtube.com/watch?v=IPxQ9kEaF8c</a:t>
            </a:r>
          </a:p>
        </p:txBody>
      </p:sp>
      <p:sp>
        <p:nvSpPr>
          <p:cNvPr id="1040" name="11:59"/>
          <p:cNvSpPr txBox="1"/>
          <p:nvPr/>
        </p:nvSpPr>
        <p:spPr>
          <a:xfrm>
            <a:off x="14895115" y="203200"/>
            <a:ext cx="112893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11:59</a:t>
            </a:r>
          </a:p>
        </p:txBody>
      </p:sp>
      <p:pic>
        <p:nvPicPr>
          <p:cNvPr id="1041" name="Untitled.png" descr="Untitled.png"/>
          <p:cNvPicPr>
            <a:picLocks noChangeAspect="1"/>
          </p:cNvPicPr>
          <p:nvPr/>
        </p:nvPicPr>
        <p:blipFill>
          <a:blip r:embed="rId4">
            <a:extLst/>
          </a:blip>
          <a:stretch>
            <a:fillRect/>
          </a:stretch>
        </p:blipFill>
        <p:spPr>
          <a:xfrm>
            <a:off x="11734800" y="5528643"/>
            <a:ext cx="3492500" cy="2357787"/>
          </a:xfrm>
          <a:prstGeom prst="rect">
            <a:avLst/>
          </a:prstGeom>
          <a:ln w="12700">
            <a:miter lim="400000"/>
          </a:ln>
        </p:spPr>
      </p:pic>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3" name="Did Microsoft Save the World-Wide Web?"/>
          <p:cNvSpPr txBox="1"/>
          <p:nvPr>
            <p:ph type="title"/>
          </p:nvPr>
        </p:nvSpPr>
        <p:spPr>
          <a:xfrm>
            <a:off x="927100" y="241300"/>
            <a:ext cx="9131300" cy="2298700"/>
          </a:xfrm>
          <a:prstGeom prst="rect">
            <a:avLst/>
          </a:prstGeom>
        </p:spPr>
        <p:txBody>
          <a:bodyPr/>
          <a:lstStyle>
            <a:lvl1pPr>
              <a:defRPr>
                <a:solidFill>
                  <a:srgbClr val="00F900"/>
                </a:solidFill>
              </a:defRPr>
            </a:lvl1pPr>
          </a:lstStyle>
          <a:p>
            <a:pPr/>
            <a:r>
              <a:t>Did Microsoft Save the World-Wide Web?</a:t>
            </a:r>
          </a:p>
        </p:txBody>
      </p:sp>
      <p:sp>
        <p:nvSpPr>
          <p:cNvPr id="1044" name="Netscape wanted to make the web browser, web server, and web protocols propritary and owned by them…"/>
          <p:cNvSpPr txBox="1"/>
          <p:nvPr>
            <p:ph type="body" sz="half" idx="1"/>
          </p:nvPr>
        </p:nvSpPr>
        <p:spPr>
          <a:xfrm>
            <a:off x="1155700" y="2603500"/>
            <a:ext cx="7823200" cy="5702300"/>
          </a:xfrm>
          <a:prstGeom prst="rect">
            <a:avLst/>
          </a:prstGeom>
        </p:spPr>
        <p:txBody>
          <a:bodyPr/>
          <a:lstStyle/>
          <a:p>
            <a:pPr/>
            <a:r>
              <a:t>Netscape wanted to make the web browser, web server, and web protocols propritary and owned by them</a:t>
            </a:r>
          </a:p>
          <a:p>
            <a:pPr/>
            <a:r>
              <a:t>The web browser would be $50-$100 and sold separately</a:t>
            </a:r>
          </a:p>
          <a:p>
            <a:pPr/>
            <a:r>
              <a:t>This threatened to make the desktop operating system irrelevant</a:t>
            </a:r>
          </a:p>
        </p:txBody>
      </p:sp>
      <p:pic>
        <p:nvPicPr>
          <p:cNvPr id="1045" name="droppedImage.tiff" descr="droppedImage.tiff"/>
          <p:cNvPicPr>
            <a:picLocks noChangeAspect="1"/>
          </p:cNvPicPr>
          <p:nvPr/>
        </p:nvPicPr>
        <p:blipFill>
          <a:blip r:embed="rId2">
            <a:extLst/>
          </a:blip>
          <a:stretch>
            <a:fillRect/>
          </a:stretch>
        </p:blipFill>
        <p:spPr>
          <a:xfrm>
            <a:off x="10600534" y="952500"/>
            <a:ext cx="5097607" cy="6692900"/>
          </a:xfrm>
          <a:prstGeom prst="rect">
            <a:avLst/>
          </a:prstGeom>
          <a:ln w="12700">
            <a:miter lim="400000"/>
          </a:ln>
        </p:spPr>
      </p:pic>
      <p:sp>
        <p:nvSpPr>
          <p:cNvPr id="1046" name="http://xkcd.com/1118/"/>
          <p:cNvSpPr txBox="1"/>
          <p:nvPr/>
        </p:nvSpPr>
        <p:spPr>
          <a:xfrm>
            <a:off x="11065755" y="8128000"/>
            <a:ext cx="419025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a:r>
              <a:t>http://xkcd.com/1118/</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8" name="World-Wide-Web Consortium"/>
          <p:cNvSpPr txBox="1"/>
          <p:nvPr>
            <p:ph type="title"/>
          </p:nvPr>
        </p:nvSpPr>
        <p:spPr>
          <a:prstGeom prst="rect">
            <a:avLst/>
          </a:prstGeom>
        </p:spPr>
        <p:txBody>
          <a:bodyPr/>
          <a:lstStyle>
            <a:lvl1pPr>
              <a:defRPr>
                <a:solidFill>
                  <a:srgbClr val="00F900"/>
                </a:solidFill>
              </a:defRPr>
            </a:lvl1pPr>
          </a:lstStyle>
          <a:p>
            <a:pPr/>
            <a:r>
              <a:t>World-Wide-Web Consortium </a:t>
            </a:r>
          </a:p>
        </p:txBody>
      </p:sp>
      <p:sp>
        <p:nvSpPr>
          <p:cNvPr id="1049" name="The W3C was formed in October 1994 (www.w3c.org)…"/>
          <p:cNvSpPr txBox="1"/>
          <p:nvPr>
            <p:ph type="body" idx="1"/>
          </p:nvPr>
        </p:nvSpPr>
        <p:spPr>
          <a:prstGeom prst="rect">
            <a:avLst/>
          </a:prstGeom>
        </p:spPr>
        <p:txBody>
          <a:bodyPr/>
          <a:lstStyle/>
          <a:p>
            <a:pPr/>
            <a:r>
              <a:t>The W3C was formed in October 1994 (</a:t>
            </a:r>
            <a:r>
              <a:rPr>
                <a:solidFill>
                  <a:srgbClr val="FF9300"/>
                </a:solidFill>
              </a:rPr>
              <a:t>www.w3c.org</a:t>
            </a:r>
            <a:r>
              <a:t>)</a:t>
            </a:r>
          </a:p>
          <a:p>
            <a:pPr/>
            <a:r>
              <a:t>Led by Tim Berners-Lee who moved from CERN to MIT</a:t>
            </a:r>
          </a:p>
          <a:p>
            <a:pPr/>
            <a:r>
              <a:t>Goal was to develop standards for the web and avoid proprietary balkanization of the Web</a:t>
            </a:r>
          </a:p>
          <a:p>
            <a:pPr/>
            <a:r>
              <a:t>Many large companies (Microsoft, IBM, etc) joined quickly</a:t>
            </a:r>
          </a:p>
        </p:txBody>
      </p:sp>
      <p:sp>
        <p:nvSpPr>
          <p:cNvPr id="1050" name="http://en.wikipedia.org/wiki/World_Wide_Web_Consortium"/>
          <p:cNvSpPr txBox="1"/>
          <p:nvPr/>
        </p:nvSpPr>
        <p:spPr>
          <a:xfrm>
            <a:off x="3222525" y="8153400"/>
            <a:ext cx="8552856" cy="495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2700">
                <a:solidFill>
                  <a:srgbClr val="FFFB00"/>
                </a:solidFill>
                <a:latin typeface="+mn-lt"/>
                <a:ea typeface="+mn-ea"/>
                <a:cs typeface="+mn-cs"/>
                <a:sym typeface="Gill Sans"/>
                <a:hlinkClick r:id="rId2" invalidUrl="" action="" tgtFrame="" tooltip="" history="1" highlightClick="0" endSnd="0"/>
              </a:defRPr>
            </a:lvl1pPr>
          </a:lstStyle>
          <a:p>
            <a:pPr/>
            <a:r>
              <a:rPr>
                <a:hlinkClick r:id="rId2" invalidUrl="" action="" tgtFrame="" tooltip="" history="1" highlightClick="0" endSnd="0"/>
              </a:rPr>
              <a:t>http://en.wikipedia.org/wiki/World_Wide_Web_Consortium</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2" name="When You Can Assume the Web"/>
          <p:cNvSpPr txBox="1"/>
          <p:nvPr>
            <p:ph type="title"/>
          </p:nvPr>
        </p:nvSpPr>
        <p:spPr>
          <a:xfrm>
            <a:off x="1130300" y="965200"/>
            <a:ext cx="8191500" cy="2298700"/>
          </a:xfrm>
          <a:prstGeom prst="rect">
            <a:avLst/>
          </a:prstGeom>
        </p:spPr>
        <p:txBody>
          <a:bodyPr/>
          <a:lstStyle>
            <a:lvl1pPr>
              <a:defRPr>
                <a:solidFill>
                  <a:srgbClr val="00F900"/>
                </a:solidFill>
              </a:defRPr>
            </a:lvl1pPr>
          </a:lstStyle>
          <a:p>
            <a:pPr/>
            <a:r>
              <a:t>When You Can Assume the Web</a:t>
            </a:r>
          </a:p>
        </p:txBody>
      </p:sp>
      <p:sp>
        <p:nvSpPr>
          <p:cNvPr id="1053" name="Internet: TCI Show 08…"/>
          <p:cNvSpPr txBox="1"/>
          <p:nvPr/>
        </p:nvSpPr>
        <p:spPr>
          <a:xfrm>
            <a:off x="2082800" y="4502150"/>
            <a:ext cx="6036692" cy="1143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46100">
              <a:defRPr sz="3600">
                <a:solidFill>
                  <a:srgbClr val="FFFB00"/>
                </a:solidFill>
                <a:latin typeface="+mn-lt"/>
                <a:ea typeface="+mn-ea"/>
                <a:cs typeface="+mn-cs"/>
                <a:sym typeface="Gill Sans"/>
              </a:defRPr>
            </a:pPr>
            <a:r>
              <a:t>Internet: TCI Show 08</a:t>
            </a:r>
          </a:p>
          <a:p>
            <a:pPr algn="ctr" defTabSz="546100">
              <a:defRPr sz="3600">
                <a:solidFill>
                  <a:srgbClr val="FFFB00"/>
                </a:solidFill>
                <a:latin typeface="+mn-lt"/>
                <a:ea typeface="+mn-ea"/>
                <a:cs typeface="+mn-cs"/>
                <a:sym typeface="Gill Sans"/>
              </a:defRPr>
            </a:pPr>
            <a:r>
              <a:t>http://www.vimeo.com/4275919</a:t>
            </a:r>
          </a:p>
        </p:txBody>
      </p:sp>
      <p:pic>
        <p:nvPicPr>
          <p:cNvPr id="1054" name="Untitled4.png" descr="Untitled4.png"/>
          <p:cNvPicPr>
            <a:picLocks noChangeAspect="1"/>
          </p:cNvPicPr>
          <p:nvPr/>
        </p:nvPicPr>
        <p:blipFill>
          <a:blip r:embed="rId2">
            <a:extLst/>
          </a:blip>
          <a:stretch>
            <a:fillRect/>
          </a:stretch>
        </p:blipFill>
        <p:spPr>
          <a:xfrm>
            <a:off x="10312400" y="584200"/>
            <a:ext cx="5054600" cy="4241800"/>
          </a:xfrm>
          <a:prstGeom prst="rect">
            <a:avLst/>
          </a:prstGeom>
          <a:ln w="12700">
            <a:miter lim="400000"/>
          </a:ln>
        </p:spPr>
      </p:pic>
      <p:pic>
        <p:nvPicPr>
          <p:cNvPr id="1055" name="Snapshot 2009-04-22 10-34-42.jpg" descr="Snapshot 2009-04-22 10-34-42.jpg"/>
          <p:cNvPicPr>
            <a:picLocks noChangeAspect="1"/>
          </p:cNvPicPr>
          <p:nvPr/>
        </p:nvPicPr>
        <p:blipFill>
          <a:blip r:embed="rId3">
            <a:extLst/>
          </a:blip>
          <a:stretch>
            <a:fillRect/>
          </a:stretch>
        </p:blipFill>
        <p:spPr>
          <a:xfrm>
            <a:off x="10337800" y="5003800"/>
            <a:ext cx="5009690" cy="3937000"/>
          </a:xfrm>
          <a:prstGeom prst="rect">
            <a:avLst/>
          </a:prstGeom>
          <a:ln w="12700">
            <a:miter lim="400000"/>
          </a:ln>
        </p:spPr>
      </p:pic>
      <p:sp>
        <p:nvSpPr>
          <p:cNvPr id="1056" name="1:22"/>
          <p:cNvSpPr txBox="1"/>
          <p:nvPr/>
        </p:nvSpPr>
        <p:spPr>
          <a:xfrm>
            <a:off x="14361715" y="8191500"/>
            <a:ext cx="90033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1:22</a:t>
            </a:r>
          </a:p>
        </p:txBody>
      </p:sp>
      <p:sp>
        <p:nvSpPr>
          <p:cNvPr id="1057" name="December 11-14, 1995…"/>
          <p:cNvSpPr txBox="1"/>
          <p:nvPr/>
        </p:nvSpPr>
        <p:spPr>
          <a:xfrm>
            <a:off x="1117600" y="6889750"/>
            <a:ext cx="7969300" cy="1143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46100">
              <a:defRPr sz="3600">
                <a:solidFill>
                  <a:srgbClr val="FFFB00"/>
                </a:solidFill>
                <a:latin typeface="+mn-lt"/>
                <a:ea typeface="+mn-ea"/>
                <a:cs typeface="+mn-cs"/>
                <a:sym typeface="Gill Sans"/>
              </a:defRPr>
            </a:pPr>
            <a:r>
              <a:t>December 11-14, 1995</a:t>
            </a:r>
          </a:p>
          <a:p>
            <a:pPr algn="ctr" defTabSz="546100">
              <a:defRPr sz="3600">
                <a:solidFill>
                  <a:srgbClr val="FFFB00"/>
                </a:solidFill>
                <a:latin typeface="+mn-lt"/>
                <a:ea typeface="+mn-ea"/>
                <a:cs typeface="+mn-cs"/>
                <a:sym typeface="Gill Sans"/>
              </a:defRPr>
            </a:pPr>
            <a:r>
              <a:t>http://www.w3.org/Conferences/WWW4/</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Post-War (1940s)"/>
          <p:cNvSpPr txBox="1"/>
          <p:nvPr>
            <p:ph type="title"/>
          </p:nvPr>
        </p:nvSpPr>
        <p:spPr>
          <a:xfrm>
            <a:off x="1155700" y="241300"/>
            <a:ext cx="8229600" cy="2298700"/>
          </a:xfrm>
          <a:prstGeom prst="rect">
            <a:avLst/>
          </a:prstGeom>
        </p:spPr>
        <p:txBody>
          <a:bodyPr/>
          <a:lstStyle>
            <a:lvl1pPr>
              <a:defRPr>
                <a:solidFill>
                  <a:srgbClr val="00F900"/>
                </a:solidFill>
              </a:defRPr>
            </a:lvl1pPr>
          </a:lstStyle>
          <a:p>
            <a:pPr/>
            <a:r>
              <a:t>Post-War (1940s)</a:t>
            </a:r>
          </a:p>
        </p:txBody>
      </p:sp>
      <p:sp>
        <p:nvSpPr>
          <p:cNvPr id="187" name="Alumni of the US and UK code breaking efforts and other started building general purpose computers…"/>
          <p:cNvSpPr txBox="1"/>
          <p:nvPr>
            <p:ph type="body" sz="half" idx="1"/>
          </p:nvPr>
        </p:nvSpPr>
        <p:spPr>
          <a:xfrm>
            <a:off x="1079500" y="2311400"/>
            <a:ext cx="9880600" cy="5702300"/>
          </a:xfrm>
          <a:prstGeom prst="rect">
            <a:avLst/>
          </a:prstGeom>
        </p:spPr>
        <p:txBody>
          <a:bodyPr/>
          <a:lstStyle/>
          <a:p>
            <a:pPr/>
            <a:r>
              <a:t>Alumni of the US and UK code breaking efforts and other started building general purpose computers</a:t>
            </a:r>
          </a:p>
          <a:p>
            <a:pPr lvl="1"/>
            <a:r>
              <a:t>Manchester Baby</a:t>
            </a:r>
          </a:p>
          <a:p>
            <a:pPr lvl="1"/>
            <a:r>
              <a:t>Ferranti Mark I</a:t>
            </a:r>
          </a:p>
          <a:p>
            <a:pPr lvl="1"/>
            <a:r>
              <a:t>Harvard Mark I</a:t>
            </a:r>
          </a:p>
          <a:p>
            <a:pPr lvl="1"/>
            <a:r>
              <a:t>US Army ENIAC</a:t>
            </a:r>
          </a:p>
        </p:txBody>
      </p:sp>
      <p:sp>
        <p:nvSpPr>
          <p:cNvPr id="188" name="http://upload.wikimedia.org/wikipedia/commons/b/bb/SSEM_Manchester_museum.jpg…"/>
          <p:cNvSpPr txBox="1"/>
          <p:nvPr/>
        </p:nvSpPr>
        <p:spPr>
          <a:xfrm>
            <a:off x="4464669" y="8248650"/>
            <a:ext cx="11575531" cy="863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46100">
              <a:defRPr sz="2600">
                <a:solidFill>
                  <a:srgbClr val="FFFB00"/>
                </a:solidFill>
                <a:latin typeface="+mn-lt"/>
                <a:ea typeface="+mn-ea"/>
                <a:cs typeface="+mn-cs"/>
                <a:sym typeface="Gill Sans"/>
              </a:defRPr>
            </a:pPr>
            <a:r>
              <a:rPr>
                <a:hlinkClick r:id="rId2" invalidUrl="" action="" tgtFrame="" tooltip="" history="1" highlightClick="0" endSnd="0"/>
              </a:rPr>
              <a:t>http://upload.wikimedia.org/wikipedia/commons/b/bb/SSEM_Manchester_museum.jpg</a:t>
            </a:r>
          </a:p>
          <a:p>
            <a:pPr algn="ctr" defTabSz="546100">
              <a:defRPr sz="2600">
                <a:solidFill>
                  <a:srgbClr val="FFFB00"/>
                </a:solidFill>
                <a:latin typeface="+mn-lt"/>
                <a:ea typeface="+mn-ea"/>
                <a:cs typeface="+mn-cs"/>
                <a:sym typeface="Gill Sans"/>
              </a:defRPr>
            </a:pPr>
            <a:r>
              <a:rPr>
                <a:hlinkClick r:id="rId2" invalidUrl="" action="" tgtFrame="" tooltip="" history="1" highlightClick="0" endSnd="0"/>
              </a:rPr>
              <a:t>http://en.wikipedia.org/wiki/File:Classic_shot_of_the_ENIAC.jpg</a:t>
            </a:r>
          </a:p>
        </p:txBody>
      </p:sp>
      <p:pic>
        <p:nvPicPr>
          <p:cNvPr id="189" name="SSEM_Manchester_museum.jpg" descr="SSEM_Manchester_museum.jpg"/>
          <p:cNvPicPr>
            <a:picLocks noChangeAspect="1"/>
          </p:cNvPicPr>
          <p:nvPr/>
        </p:nvPicPr>
        <p:blipFill>
          <a:blip r:embed="rId3">
            <a:extLst/>
          </a:blip>
          <a:stretch>
            <a:fillRect/>
          </a:stretch>
        </p:blipFill>
        <p:spPr>
          <a:xfrm>
            <a:off x="10883900" y="1126827"/>
            <a:ext cx="4660900" cy="3076923"/>
          </a:xfrm>
          <a:prstGeom prst="rect">
            <a:avLst/>
          </a:prstGeom>
          <a:ln w="12700">
            <a:miter lim="400000"/>
          </a:ln>
        </p:spPr>
      </p:pic>
      <p:pic>
        <p:nvPicPr>
          <p:cNvPr id="190" name="Classic_shot_of_the_ENIAC.jpg" descr="Classic_shot_of_the_ENIAC.jpg"/>
          <p:cNvPicPr>
            <a:picLocks noChangeAspect="1"/>
          </p:cNvPicPr>
          <p:nvPr/>
        </p:nvPicPr>
        <p:blipFill>
          <a:blip r:embed="rId4">
            <a:extLst/>
          </a:blip>
          <a:stretch>
            <a:fillRect/>
          </a:stretch>
        </p:blipFill>
        <p:spPr>
          <a:xfrm>
            <a:off x="10892392" y="4406900"/>
            <a:ext cx="4654842" cy="3644900"/>
          </a:xfrm>
          <a:prstGeom prst="rect">
            <a:avLst/>
          </a:prstGeom>
          <a:ln w="12700">
            <a:miter lim="400000"/>
          </a:ln>
        </p:spPr>
      </p:pic>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059" name="Some Great Books"/>
          <p:cNvSpPr txBox="1"/>
          <p:nvPr>
            <p:ph type="title"/>
          </p:nvPr>
        </p:nvSpPr>
        <p:spPr>
          <a:xfrm>
            <a:off x="1155700" y="241300"/>
            <a:ext cx="10045700" cy="2298700"/>
          </a:xfrm>
          <a:prstGeom prst="rect">
            <a:avLst/>
          </a:prstGeom>
        </p:spPr>
        <p:txBody>
          <a:bodyPr/>
          <a:lstStyle>
            <a:lvl1pPr>
              <a:defRPr>
                <a:solidFill>
                  <a:srgbClr val="00F900"/>
                </a:solidFill>
              </a:defRPr>
            </a:lvl1pPr>
          </a:lstStyle>
          <a:p>
            <a:pPr/>
            <a:r>
              <a:t>Some Great Books</a:t>
            </a:r>
          </a:p>
        </p:txBody>
      </p:sp>
      <p:sp>
        <p:nvSpPr>
          <p:cNvPr id="1060" name="How the Web was Born: The Story of the World Wide Web, James Gillies , Robert Cailliau…"/>
          <p:cNvSpPr txBox="1"/>
          <p:nvPr>
            <p:ph type="body" sz="half" idx="1"/>
          </p:nvPr>
        </p:nvSpPr>
        <p:spPr>
          <a:xfrm>
            <a:off x="1155700" y="2603500"/>
            <a:ext cx="8343900" cy="5702300"/>
          </a:xfrm>
          <a:prstGeom prst="rect">
            <a:avLst/>
          </a:prstGeom>
        </p:spPr>
        <p:txBody>
          <a:bodyPr/>
          <a:lstStyle/>
          <a:p>
            <a:pPr/>
            <a:r>
              <a:t>How the Web was Born: The Story of the World Wide Web, </a:t>
            </a:r>
            <a:r>
              <a:rPr>
                <a:hlinkClick r:id="rId2" invalidUrl="" action="" tgtFrame="" tooltip="" history="1" highlightClick="0" endSnd="0"/>
              </a:rPr>
              <a:t>James Gillies</a:t>
            </a:r>
            <a:r>
              <a:t> , </a:t>
            </a:r>
            <a:r>
              <a:rPr>
                <a:hlinkClick r:id="rId3" invalidUrl="" action="" tgtFrame="" tooltip="" history="1" highlightClick="0" endSnd="0"/>
              </a:rPr>
              <a:t>Robert Cailliau</a:t>
            </a:r>
          </a:p>
          <a:p>
            <a:pPr/>
            <a:r>
              <a:t>Weaving the Web: The Original Design and Ultimate Destiny of the World Wide Web, </a:t>
            </a:r>
            <a:r>
              <a:rPr>
                <a:hlinkClick r:id="rId4" invalidUrl="" action="" tgtFrame="" tooltip="" history="1" highlightClick="0" endSnd="0"/>
              </a:rPr>
              <a:t>Tim Berners-Lee</a:t>
            </a:r>
          </a:p>
        </p:txBody>
      </p:sp>
      <p:pic>
        <p:nvPicPr>
          <p:cNvPr id="1061" name="weaving-the-web.jpg" descr="weaving-the-web.jpg"/>
          <p:cNvPicPr>
            <a:picLocks noChangeAspect="1"/>
          </p:cNvPicPr>
          <p:nvPr/>
        </p:nvPicPr>
        <p:blipFill>
          <a:blip r:embed="rId5">
            <a:extLst/>
          </a:blip>
          <a:stretch>
            <a:fillRect/>
          </a:stretch>
        </p:blipFill>
        <p:spPr>
          <a:xfrm>
            <a:off x="12065000" y="4822591"/>
            <a:ext cx="2362200" cy="3584809"/>
          </a:xfrm>
          <a:prstGeom prst="rect">
            <a:avLst/>
          </a:prstGeom>
          <a:ln w="12700">
            <a:miter lim="400000"/>
          </a:ln>
        </p:spPr>
      </p:pic>
      <p:pic>
        <p:nvPicPr>
          <p:cNvPr id="1062" name="How-The-Web-Was-Born.jpg" descr="How-The-Web-Was-Born.jpg"/>
          <p:cNvPicPr>
            <a:picLocks noChangeAspect="1"/>
          </p:cNvPicPr>
          <p:nvPr/>
        </p:nvPicPr>
        <p:blipFill>
          <a:blip r:embed="rId6">
            <a:extLst/>
          </a:blip>
          <a:stretch>
            <a:fillRect/>
          </a:stretch>
        </p:blipFill>
        <p:spPr>
          <a:xfrm>
            <a:off x="12077700" y="774700"/>
            <a:ext cx="2324100" cy="3556000"/>
          </a:xfrm>
          <a:prstGeom prst="rect">
            <a:avLst/>
          </a:prstGeom>
          <a:ln w="12700">
            <a:miter lim="400000"/>
          </a:ln>
        </p:spPr>
      </p:pic>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4" name="Larry Smarr wanted to make supercomputers available to physicists…"/>
          <p:cNvSpPr txBox="1"/>
          <p:nvPr>
            <p:ph type="body" idx="1"/>
          </p:nvPr>
        </p:nvSpPr>
        <p:spPr>
          <a:xfrm>
            <a:off x="1130300" y="850900"/>
            <a:ext cx="11226800" cy="7950200"/>
          </a:xfrm>
          <a:prstGeom prst="rect">
            <a:avLst/>
          </a:prstGeom>
        </p:spPr>
        <p:txBody>
          <a:bodyPr/>
          <a:lstStyle/>
          <a:p>
            <a:pPr>
              <a:defRPr sz="3100"/>
            </a:pPr>
            <a:r>
              <a:t>Larry Smarr wanted to make supercomputers available to physicists</a:t>
            </a:r>
          </a:p>
          <a:p>
            <a:pPr>
              <a:defRPr sz="3100"/>
            </a:pPr>
            <a:r>
              <a:t>University of Michigan sneaked in 1.54Mb/sec instead of 56kb/sec backbone for their NSFNet proposal</a:t>
            </a:r>
          </a:p>
          <a:p>
            <a:pPr>
              <a:defRPr sz="3100"/>
            </a:pPr>
            <a:r>
              <a:t>Tim Berners-Lee and Robert Cailliau were building a system for network hosted documentation</a:t>
            </a:r>
          </a:p>
          <a:p>
            <a:pPr>
              <a:defRPr sz="3100"/>
            </a:pPr>
            <a:r>
              <a:t>Paul Kunz was trying to make his article database easier to use</a:t>
            </a:r>
          </a:p>
          <a:p>
            <a:pPr>
              <a:defRPr sz="3100"/>
            </a:pPr>
            <a:r>
              <a:t>Joseph Hardin wanted to make supercomputers more user friendly</a:t>
            </a:r>
          </a:p>
          <a:p>
            <a:pPr>
              <a:defRPr sz="3100"/>
            </a:pPr>
            <a:r>
              <a:t>Mitchell Baker - Just wanted us to have a free and open source browser</a:t>
            </a:r>
          </a:p>
        </p:txBody>
      </p:sp>
      <p:pic>
        <p:nvPicPr>
          <p:cNvPr id="1065" name="9780385721707.jpg" descr="9780385721707.jpg"/>
          <p:cNvPicPr>
            <a:picLocks noChangeAspect="1"/>
          </p:cNvPicPr>
          <p:nvPr/>
        </p:nvPicPr>
        <p:blipFill>
          <a:blip r:embed="rId3">
            <a:extLst/>
          </a:blip>
          <a:stretch>
            <a:fillRect/>
          </a:stretch>
        </p:blipFill>
        <p:spPr>
          <a:xfrm>
            <a:off x="12788900" y="2120900"/>
            <a:ext cx="2819400" cy="4344966"/>
          </a:xfrm>
          <a:prstGeom prst="rect">
            <a:avLst/>
          </a:prstGeom>
          <a:ln w="12700">
            <a:miter lim="400000"/>
          </a:ln>
        </p:spPr>
      </p:pic>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9" name="The Web Land Rush..."/>
          <p:cNvSpPr txBox="1"/>
          <p:nvPr>
            <p:ph type="title"/>
          </p:nvPr>
        </p:nvSpPr>
        <p:spPr>
          <a:prstGeom prst="rect">
            <a:avLst/>
          </a:prstGeom>
        </p:spPr>
        <p:txBody>
          <a:bodyPr/>
          <a:lstStyle>
            <a:lvl1pPr>
              <a:defRPr>
                <a:solidFill>
                  <a:srgbClr val="00F900"/>
                </a:solidFill>
              </a:defRPr>
            </a:lvl1pPr>
          </a:lstStyle>
          <a:p>
            <a:pPr/>
            <a:r>
              <a:t>The Web Land Rush...</a:t>
            </a:r>
          </a:p>
        </p:txBody>
      </p:sp>
      <p:sp>
        <p:nvSpPr>
          <p:cNvPr id="1070" name="In the late 1990’s there were many fortunes to be made - simply by being first in a market…"/>
          <p:cNvSpPr txBox="1"/>
          <p:nvPr>
            <p:ph type="body" sz="half" idx="1"/>
          </p:nvPr>
        </p:nvSpPr>
        <p:spPr>
          <a:xfrm>
            <a:off x="1155700" y="2603500"/>
            <a:ext cx="7950200" cy="5702300"/>
          </a:xfrm>
          <a:prstGeom prst="rect">
            <a:avLst/>
          </a:prstGeom>
        </p:spPr>
        <p:txBody>
          <a:bodyPr/>
          <a:lstStyle/>
          <a:p>
            <a:pPr/>
            <a:r>
              <a:t>In the late 1990’s there were many fortunes to be made - simply by being first in a market</a:t>
            </a:r>
          </a:p>
          <a:p>
            <a:pPr/>
            <a:r>
              <a:t>Everything was “novel” when it was re-invented on the web</a:t>
            </a:r>
          </a:p>
          <a:p>
            <a:pPr/>
            <a:r>
              <a:t>New brands were quickly established and became dominant</a:t>
            </a:r>
          </a:p>
        </p:txBody>
      </p:sp>
      <p:pic>
        <p:nvPicPr>
          <p:cNvPr id="1071" name="bezos.png" descr="bezos.png"/>
          <p:cNvPicPr>
            <a:picLocks noChangeAspect="1"/>
          </p:cNvPicPr>
          <p:nvPr/>
        </p:nvPicPr>
        <p:blipFill>
          <a:blip r:embed="rId2">
            <a:extLst/>
          </a:blip>
          <a:stretch>
            <a:fillRect/>
          </a:stretch>
        </p:blipFill>
        <p:spPr>
          <a:xfrm>
            <a:off x="9664700" y="3289300"/>
            <a:ext cx="5283200" cy="4013860"/>
          </a:xfrm>
          <a:prstGeom prst="rect">
            <a:avLst/>
          </a:prstGeom>
          <a:ln w="12700">
            <a:miter lim="400000"/>
          </a:ln>
        </p:spPr>
      </p:pic>
      <p:sp>
        <p:nvSpPr>
          <p:cNvPr id="1072" name="5:39"/>
          <p:cNvSpPr txBox="1"/>
          <p:nvPr/>
        </p:nvSpPr>
        <p:spPr>
          <a:xfrm>
            <a:off x="14996715" y="8255000"/>
            <a:ext cx="90033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5:39</a:t>
            </a:r>
          </a:p>
        </p:txBody>
      </p:sp>
      <p:sp>
        <p:nvSpPr>
          <p:cNvPr id="1073" name="http://www.vimeo.com/7048422"/>
          <p:cNvSpPr txBox="1"/>
          <p:nvPr/>
        </p:nvSpPr>
        <p:spPr>
          <a:xfrm>
            <a:off x="6284732" y="8089900"/>
            <a:ext cx="5049628" cy="546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000">
                <a:solidFill>
                  <a:srgbClr val="FFFB00"/>
                </a:solidFill>
                <a:latin typeface="+mn-lt"/>
                <a:ea typeface="+mn-ea"/>
                <a:cs typeface="+mn-cs"/>
                <a:sym typeface="Gill Sans"/>
              </a:defRPr>
            </a:lvl1pPr>
          </a:lstStyle>
          <a:p>
            <a:pPr/>
            <a:r>
              <a:t>http://www.vimeo.com/7048422</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5" name="The Modern Internet"/>
          <p:cNvSpPr txBox="1"/>
          <p:nvPr>
            <p:ph type="title"/>
          </p:nvPr>
        </p:nvSpPr>
        <p:spPr>
          <a:prstGeom prst="rect">
            <a:avLst/>
          </a:prstGeom>
        </p:spPr>
        <p:txBody>
          <a:bodyPr/>
          <a:lstStyle>
            <a:lvl1pPr>
              <a:defRPr>
                <a:solidFill>
                  <a:srgbClr val="00F900"/>
                </a:solidFill>
              </a:defRPr>
            </a:lvl1pPr>
          </a:lstStyle>
          <a:p>
            <a:pPr/>
            <a:r>
              <a:t>The Modern Internet</a:t>
            </a:r>
          </a:p>
        </p:txBody>
      </p:sp>
      <p:sp>
        <p:nvSpPr>
          <p:cNvPr id="1076" name="In the late 1990’s in the boom there was a great deal of Fiber optic that was installed in the US…"/>
          <p:cNvSpPr txBox="1"/>
          <p:nvPr>
            <p:ph type="body" idx="1"/>
          </p:nvPr>
        </p:nvSpPr>
        <p:spPr>
          <a:xfrm>
            <a:off x="1155700" y="2603500"/>
            <a:ext cx="13931900" cy="5003800"/>
          </a:xfrm>
          <a:prstGeom prst="rect">
            <a:avLst/>
          </a:prstGeom>
        </p:spPr>
        <p:txBody>
          <a:bodyPr/>
          <a:lstStyle/>
          <a:p>
            <a:pPr/>
            <a:r>
              <a:t>In the late 1990’s in the boom there was a great deal of Fiber optic that was installed in the US</a:t>
            </a:r>
          </a:p>
          <a:p>
            <a:pPr/>
            <a:r>
              <a:t>High speed and long distance were cheap and common</a:t>
            </a:r>
          </a:p>
          <a:p>
            <a:pPr/>
            <a:r>
              <a:t>Many national backbone networks emerged - commercial, government, academic, etc</a:t>
            </a:r>
          </a:p>
          <a:p>
            <a:pPr/>
            <a:r>
              <a:t>These networks swap data at “peering points” so we see one seamless Internet - after about 1999 - this was all pretty boring - it just worked</a:t>
            </a:r>
          </a:p>
        </p:txBody>
      </p:sp>
      <p:sp>
        <p:nvSpPr>
          <p:cNvPr id="1077" name="http://en.wikipedia.org/wiki/Internet_Exchange_Point"/>
          <p:cNvSpPr txBox="1"/>
          <p:nvPr/>
        </p:nvSpPr>
        <p:spPr>
          <a:xfrm>
            <a:off x="3670300" y="8064500"/>
            <a:ext cx="991731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a:r>
              <a:t>http://en.wikipedia.org/wiki/Internet_Exchange_Point</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9" name="http://www.zakon.org/robert/internet/timeline/"/>
          <p:cNvSpPr txBox="1"/>
          <p:nvPr/>
        </p:nvSpPr>
        <p:spPr>
          <a:xfrm>
            <a:off x="3733800" y="8369300"/>
            <a:ext cx="8771409"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http://www.zakon.org/robert/internet/timeline/</a:t>
            </a:r>
          </a:p>
        </p:txBody>
      </p:sp>
      <p:pic>
        <p:nvPicPr>
          <p:cNvPr id="1080" name="Count_WWW.gif" descr="Count_WWW.gif"/>
          <p:cNvPicPr>
            <a:picLocks noChangeAspect="1"/>
          </p:cNvPicPr>
          <p:nvPr/>
        </p:nvPicPr>
        <p:blipFill>
          <a:blip r:embed="rId2">
            <a:extLst/>
          </a:blip>
          <a:stretch>
            <a:fillRect/>
          </a:stretch>
        </p:blipFill>
        <p:spPr>
          <a:xfrm>
            <a:off x="889000" y="673100"/>
            <a:ext cx="13855700" cy="6239368"/>
          </a:xfrm>
          <a:prstGeom prst="rect">
            <a:avLst/>
          </a:prstGeom>
          <a:ln w="12700">
            <a:miter lim="400000"/>
          </a:ln>
        </p:spPr>
      </p:pic>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2" name="The “Web Effect”"/>
          <p:cNvSpPr txBox="1"/>
          <p:nvPr>
            <p:ph type="title"/>
          </p:nvPr>
        </p:nvSpPr>
        <p:spPr>
          <a:prstGeom prst="rect">
            <a:avLst/>
          </a:prstGeom>
        </p:spPr>
        <p:txBody>
          <a:bodyPr/>
          <a:lstStyle>
            <a:lvl1pPr>
              <a:defRPr>
                <a:solidFill>
                  <a:srgbClr val="00F900"/>
                </a:solidFill>
              </a:defRPr>
            </a:lvl1pPr>
          </a:lstStyle>
          <a:p>
            <a:pPr/>
            <a:r>
              <a:t>The “Web Effect”</a:t>
            </a:r>
          </a:p>
        </p:txBody>
      </p:sp>
      <p:pic>
        <p:nvPicPr>
          <p:cNvPr id="1083" name="Untitled.png" descr="Untitled.png"/>
          <p:cNvPicPr>
            <a:picLocks noChangeAspect="1"/>
          </p:cNvPicPr>
          <p:nvPr/>
        </p:nvPicPr>
        <p:blipFill>
          <a:blip r:embed="rId2">
            <a:extLst/>
          </a:blip>
          <a:stretch>
            <a:fillRect/>
          </a:stretch>
        </p:blipFill>
        <p:spPr>
          <a:xfrm>
            <a:off x="635000" y="2705100"/>
            <a:ext cx="14695400" cy="5892800"/>
          </a:xfrm>
          <a:prstGeom prst="rect">
            <a:avLst/>
          </a:prstGeom>
          <a:ln w="12700">
            <a:miter lim="400000"/>
          </a:ln>
        </p:spPr>
      </p:pic>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5" name="A History of Open Source ...."/>
          <p:cNvSpPr txBox="1"/>
          <p:nvPr>
            <p:ph type="title"/>
          </p:nvPr>
        </p:nvSpPr>
        <p:spPr>
          <a:prstGeom prst="rect">
            <a:avLst/>
          </a:prstGeom>
        </p:spPr>
        <p:txBody>
          <a:bodyPr/>
          <a:lstStyle>
            <a:lvl1pPr>
              <a:defRPr>
                <a:solidFill>
                  <a:srgbClr val="FFFB00"/>
                </a:solidFill>
              </a:defRPr>
            </a:lvl1pPr>
          </a:lstStyle>
          <a:p>
            <a:pPr/>
            <a:r>
              <a:t>A History of Open Source ....</a:t>
            </a:r>
          </a:p>
        </p:txBody>
      </p:sp>
      <p:pic>
        <p:nvPicPr>
          <p:cNvPr id="1086" name="Untitled.png" descr="Untitled.png"/>
          <p:cNvPicPr>
            <a:picLocks noChangeAspect="1"/>
          </p:cNvPicPr>
          <p:nvPr/>
        </p:nvPicPr>
        <p:blipFill>
          <a:blip r:embed="rId2">
            <a:extLst/>
          </a:blip>
          <a:stretch>
            <a:fillRect/>
          </a:stretch>
        </p:blipFill>
        <p:spPr>
          <a:xfrm>
            <a:off x="1054100" y="2235200"/>
            <a:ext cx="3437569" cy="2768600"/>
          </a:xfrm>
          <a:prstGeom prst="rect">
            <a:avLst/>
          </a:prstGeom>
          <a:ln w="12700">
            <a:miter lim="400000"/>
          </a:ln>
        </p:spPr>
      </p:pic>
      <p:sp>
        <p:nvSpPr>
          <p:cNvPr id="1087" name="http://www.vimeo.com/7307422"/>
          <p:cNvSpPr txBox="1"/>
          <p:nvPr/>
        </p:nvSpPr>
        <p:spPr>
          <a:xfrm>
            <a:off x="4800600" y="3238500"/>
            <a:ext cx="6036692"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900"/>
                </a:solidFill>
                <a:latin typeface="+mn-lt"/>
                <a:ea typeface="+mn-ea"/>
                <a:cs typeface="+mn-cs"/>
                <a:sym typeface="Gill Sans"/>
              </a:defRPr>
            </a:lvl1pPr>
          </a:lstStyle>
          <a:p>
            <a:pPr/>
            <a:r>
              <a:t>http://www.vimeo.com/7307422</a:t>
            </a:r>
          </a:p>
        </p:txBody>
      </p:sp>
      <p:pic>
        <p:nvPicPr>
          <p:cNvPr id="1088" name="Untitled2.png" descr="Untitled2.png"/>
          <p:cNvPicPr>
            <a:picLocks noChangeAspect="1"/>
          </p:cNvPicPr>
          <p:nvPr/>
        </p:nvPicPr>
        <p:blipFill>
          <a:blip r:embed="rId3">
            <a:extLst/>
          </a:blip>
          <a:stretch>
            <a:fillRect/>
          </a:stretch>
        </p:blipFill>
        <p:spPr>
          <a:xfrm>
            <a:off x="12471400" y="4127500"/>
            <a:ext cx="3484799" cy="2667000"/>
          </a:xfrm>
          <a:prstGeom prst="rect">
            <a:avLst/>
          </a:prstGeom>
          <a:ln w="12700">
            <a:miter lim="400000"/>
          </a:ln>
        </p:spPr>
      </p:pic>
      <p:sp>
        <p:nvSpPr>
          <p:cNvPr id="1089" name="http://www.vimeo.com/3800796"/>
          <p:cNvSpPr txBox="1"/>
          <p:nvPr/>
        </p:nvSpPr>
        <p:spPr>
          <a:xfrm>
            <a:off x="6299200" y="5143500"/>
            <a:ext cx="6036692"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900"/>
                </a:solidFill>
                <a:latin typeface="+mn-lt"/>
                <a:ea typeface="+mn-ea"/>
                <a:cs typeface="+mn-cs"/>
                <a:sym typeface="Gill Sans"/>
              </a:defRPr>
            </a:lvl1pPr>
          </a:lstStyle>
          <a:p>
            <a:pPr/>
            <a:r>
              <a:t>http://www.vimeo.com/3800796</a:t>
            </a:r>
          </a:p>
        </p:txBody>
      </p:sp>
      <p:pic>
        <p:nvPicPr>
          <p:cNvPr id="1090" name="Untitled3.png" descr="Untitled3.png"/>
          <p:cNvPicPr>
            <a:picLocks noChangeAspect="1"/>
          </p:cNvPicPr>
          <p:nvPr/>
        </p:nvPicPr>
        <p:blipFill>
          <a:blip r:embed="rId4">
            <a:extLst/>
          </a:blip>
          <a:stretch>
            <a:fillRect/>
          </a:stretch>
        </p:blipFill>
        <p:spPr>
          <a:xfrm>
            <a:off x="1079500" y="6057900"/>
            <a:ext cx="3387990" cy="2501900"/>
          </a:xfrm>
          <a:prstGeom prst="rect">
            <a:avLst/>
          </a:prstGeom>
          <a:ln w="12700">
            <a:miter lim="400000"/>
          </a:ln>
        </p:spPr>
      </p:pic>
      <p:sp>
        <p:nvSpPr>
          <p:cNvPr id="1091" name="http://www.vimeo.com/6215179"/>
          <p:cNvSpPr txBox="1"/>
          <p:nvPr/>
        </p:nvSpPr>
        <p:spPr>
          <a:xfrm>
            <a:off x="4800600" y="6997700"/>
            <a:ext cx="6036692"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900"/>
                </a:solidFill>
                <a:latin typeface="+mn-lt"/>
                <a:ea typeface="+mn-ea"/>
                <a:cs typeface="+mn-cs"/>
                <a:sym typeface="Gill Sans"/>
              </a:defRPr>
            </a:lvl1pPr>
          </a:lstStyle>
          <a:p>
            <a:pPr/>
            <a:r>
              <a:t>http://www.vimeo.com/6215179</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3" name="Other Resources"/>
          <p:cNvSpPr txBox="1"/>
          <p:nvPr>
            <p:ph type="title"/>
          </p:nvPr>
        </p:nvSpPr>
        <p:spPr>
          <a:prstGeom prst="rect">
            <a:avLst/>
          </a:prstGeom>
        </p:spPr>
        <p:txBody>
          <a:bodyPr/>
          <a:lstStyle>
            <a:lvl1pPr>
              <a:defRPr>
                <a:solidFill>
                  <a:srgbClr val="00F900"/>
                </a:solidFill>
              </a:defRPr>
            </a:lvl1pPr>
          </a:lstStyle>
          <a:p>
            <a:pPr/>
            <a:r>
              <a:t>Other Resources</a:t>
            </a:r>
          </a:p>
        </p:txBody>
      </p:sp>
      <p:sp>
        <p:nvSpPr>
          <p:cNvPr id="1094" name="Hobbes Internet Timeline…"/>
          <p:cNvSpPr txBox="1"/>
          <p:nvPr>
            <p:ph type="body" idx="1"/>
          </p:nvPr>
        </p:nvSpPr>
        <p:spPr>
          <a:prstGeom prst="rect">
            <a:avLst/>
          </a:prstGeom>
        </p:spPr>
        <p:txBody>
          <a:bodyPr/>
          <a:lstStyle/>
          <a:p>
            <a:pPr/>
            <a:r>
              <a:t>Hobbes Internet Timeline</a:t>
            </a:r>
          </a:p>
          <a:p>
            <a:pPr lvl="1">
              <a:defRPr>
                <a:solidFill>
                  <a:srgbClr val="00FDFF"/>
                </a:solidFill>
              </a:defRPr>
            </a:pPr>
            <a:r>
              <a:t>http://www.zakon.org/robert/internet/timeline/</a:t>
            </a:r>
          </a:p>
          <a:p>
            <a:pPr/>
            <a:r>
              <a:t>A Brief History of the Internet.  Barry M. Leiner,  et al. 2009. SIGCOMM Comput. Commun. Rev. 39, 5 (October 2009), 22-31. DOI=10.1145/1629607.1629613</a:t>
            </a:r>
            <a:endParaRPr>
              <a:solidFill>
                <a:srgbClr val="00FDFF"/>
              </a:solidFill>
            </a:endParaRPr>
          </a:p>
          <a:p>
            <a:pPr lvl="1"/>
            <a:r>
              <a:rPr>
                <a:solidFill>
                  <a:srgbClr val="00FDFF"/>
                </a:solidFill>
              </a:rPr>
              <a:t> </a:t>
            </a:r>
            <a:r>
              <a:rPr>
                <a:solidFill>
                  <a:srgbClr val="00FDFF"/>
                </a:solidFill>
                <a:hlinkClick r:id="rId3" invalidUrl="" action="" tgtFrame="" tooltip="" history="1" highlightClick="0" endSnd="0"/>
              </a:rPr>
              <a:t>http://doi.acm.org.proxy.lib.umich.edu/10.1145/1629607.1629613</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8" name="Additional Source Information"/>
          <p:cNvSpPr txBox="1"/>
          <p:nvPr>
            <p:ph type="title"/>
          </p:nvPr>
        </p:nvSpPr>
        <p:spPr>
          <a:prstGeom prst="rect">
            <a:avLst/>
          </a:prstGeom>
        </p:spPr>
        <p:txBody>
          <a:bodyPr/>
          <a:lstStyle>
            <a:lvl1pPr>
              <a:defRPr>
                <a:solidFill>
                  <a:srgbClr val="00F900"/>
                </a:solidFill>
              </a:defRPr>
            </a:lvl1pPr>
          </a:lstStyle>
          <a:p>
            <a:pPr/>
            <a:r>
              <a:t>Additional Source Information</a:t>
            </a:r>
          </a:p>
        </p:txBody>
      </p:sp>
      <p:sp>
        <p:nvSpPr>
          <p:cNvPr id="1099" name="TuringBombeBletchleyPark: Sarah Hartwell, Wikimedia Commons, http://upload.wikimedia.org/wikipedia/commons/2/23/TuringBombeBletchleyPark.jpg. CC: BY-SA, http://creativecommons.org/licenses/by-sa/3.0/deed.en…"/>
          <p:cNvSpPr txBox="1"/>
          <p:nvPr>
            <p:ph type="body" idx="1"/>
          </p:nvPr>
        </p:nvSpPr>
        <p:spPr>
          <a:prstGeom prst="rect">
            <a:avLst/>
          </a:prstGeom>
        </p:spPr>
        <p:txBody>
          <a:bodyPr/>
          <a:lstStyle/>
          <a:p>
            <a:pPr>
              <a:defRPr sz="1800"/>
            </a:pPr>
            <a:r>
              <a:t>TuringBombeBletchleyPark: Sarah Hartwell, Wikimedia Commons, </a:t>
            </a:r>
            <a:r>
              <a:rPr u="sng">
                <a:hlinkClick r:id="rId2" invalidUrl="" action="" tgtFrame="" tooltip="" history="1" highlightClick="0" endSnd="0"/>
              </a:rPr>
              <a:t>http://upload.wikimedia.org/wikipedia/commons/2/23/TuringBombeBletchleyPark.jpg</a:t>
            </a:r>
            <a:r>
              <a:t>. CC: BY-SA, </a:t>
            </a:r>
            <a:r>
              <a:rPr u="sng">
                <a:hlinkClick r:id="rId3" invalidUrl="" action="" tgtFrame="" tooltip="" history="1" highlightClick="0" endSnd="0"/>
              </a:rPr>
              <a:t>http://creativecommons.org/licenses/by-sa/3.0/deed.en</a:t>
            </a:r>
          </a:p>
          <a:p>
            <a:pPr>
              <a:defRPr sz="1800"/>
            </a:pPr>
            <a:r>
              <a:t>SSEM Manchester museum: Parrot of Doom, Wikimedia Commons, </a:t>
            </a:r>
            <a:r>
              <a:rPr u="sng">
                <a:hlinkClick r:id="rId4" invalidUrl="" action="" tgtFrame="" tooltip="" history="1" highlightClick="0" endSnd="0"/>
              </a:rPr>
              <a:t>http://commons.wikimedia.org/wiki/File:SSEM_Manchester_museum.jpg</a:t>
            </a:r>
            <a:r>
              <a:t>, CC: BY-SA, </a:t>
            </a:r>
            <a:r>
              <a:rPr u="sng">
                <a:hlinkClick r:id="rId3" invalidUrl="" action="" tgtFrame="" tooltip="" history="1" highlightClick="0" endSnd="0"/>
              </a:rPr>
              <a:t>http://creativecommons.org/licenses/by-sa/3.0/deed.en</a:t>
            </a:r>
            <a:r>
              <a:t> </a:t>
            </a:r>
          </a:p>
          <a:p>
            <a:pPr>
              <a:defRPr sz="1800"/>
            </a:pPr>
            <a:r>
              <a:t>John f nash 200611023: Elke Wetzig, Wikimedia Commons, </a:t>
            </a:r>
            <a:r>
              <a:rPr u="sng">
                <a:hlinkClick r:id="rId5" invalidUrl="" action="" tgtFrame="" tooltip="" history="1" highlightClick="0" endSnd="0"/>
              </a:rPr>
              <a:t>http://en.wikipedia.org/wiki/File:John_f_nash_20061102_3.jpg</a:t>
            </a:r>
            <a:r>
              <a:t>, CC: BY-SA, </a:t>
            </a:r>
            <a:r>
              <a:rPr u="sng">
                <a:hlinkClick r:id="rId3" invalidUrl="" action="" tgtFrame="" tooltip="" history="1" highlightClick="0" endSnd="0"/>
              </a:rPr>
              <a:t>http://creativecommons.org/licenses/by-sa/3.0/deed.en</a:t>
            </a:r>
          </a:p>
          <a:p>
            <a:pPr>
              <a:defRPr sz="1800"/>
            </a:pPr>
            <a:r>
              <a:t>US Mail: Steve Johnson, Flickr, </a:t>
            </a:r>
            <a:r>
              <a:rPr u="sng">
                <a:hlinkClick r:id="rId6" invalidUrl="" action="" tgtFrame="" tooltip="" history="1" highlightClick="0" endSnd="0"/>
              </a:rPr>
              <a:t>http://www.flickr.com/photos/stephoto/1519649375/</a:t>
            </a:r>
            <a:r>
              <a:t>, CC:BY-SA, </a:t>
            </a:r>
            <a:r>
              <a:rPr u="sng">
                <a:hlinkClick r:id="rId7" invalidUrl="" action="" tgtFrame="" tooltip="" history="1" highlightClick="0" endSnd="0"/>
              </a:rPr>
              <a:t>http://creativecommons.org/licenses/by-sa/2.0/deed.en</a:t>
            </a:r>
            <a:r>
              <a:t> </a:t>
            </a:r>
          </a:p>
          <a:p>
            <a:pPr>
              <a:defRPr sz="1800"/>
            </a:pPr>
            <a:r>
              <a:t>EPFL CRAY-I 1: Rama, Wikimedia Commons, </a:t>
            </a:r>
            <a:r>
              <a:rPr u="sng">
                <a:hlinkClick r:id="rId8" invalidUrl="" action="" tgtFrame="" tooltip="" history="1" highlightClick="0" endSnd="0"/>
              </a:rPr>
              <a:t>http://commons.wikimedia.org/wiki/File:EPFL_CRAY-I_1.jpg</a:t>
            </a:r>
            <a:r>
              <a:t>, CC:BY-SA, </a:t>
            </a:r>
            <a:r>
              <a:rPr u="sng">
                <a:hlinkClick r:id="rId9" invalidUrl="" action="" tgtFrame="" tooltip="" history="1" highlightClick="0" endSnd="0"/>
              </a:rPr>
              <a:t>http://creativecommons.org/licenses/by-sa/2.0/fr/deed.en</a:t>
            </a:r>
            <a:r>
              <a:t> </a:t>
            </a:r>
          </a:p>
          <a:p>
            <a:pPr>
              <a:defRPr sz="1800"/>
            </a:pPr>
            <a:r>
              <a:t>Mitchell Baker: James Duncan Davidson/O’Reilly Media, Wikimedia Commons, </a:t>
            </a:r>
            <a:r>
              <a:rPr u="sng">
                <a:hlinkClick r:id="rId10" invalidUrl="" action="" tgtFrame="" tooltip="" history="1" highlightClick="0" endSnd="0"/>
              </a:rPr>
              <a:t>http://upload.wikimedia.org/wikipedia/commons/8/8a/Mitchell_Baker.jpg</a:t>
            </a:r>
            <a:r>
              <a:t>,  CC: BY, </a:t>
            </a:r>
            <a:r>
              <a:rPr u="sng">
                <a:hlinkClick r:id="rId11" invalidUrl="" action="" tgtFrame="" tooltip="" history="1" highlightClick="0" endSnd="0"/>
              </a:rPr>
              <a:t>http://creativecommons.org/licenses/by/2.0/deed.en</a:t>
            </a:r>
            <a:r>
              <a:t> </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1" name="Reuse of these materials"/>
          <p:cNvSpPr txBox="1"/>
          <p:nvPr>
            <p:ph type="title"/>
          </p:nvPr>
        </p:nvSpPr>
        <p:spPr>
          <a:prstGeom prst="rect">
            <a:avLst/>
          </a:prstGeom>
        </p:spPr>
        <p:txBody>
          <a:bodyPr/>
          <a:lstStyle>
            <a:lvl1pPr>
              <a:defRPr>
                <a:solidFill>
                  <a:srgbClr val="00F900"/>
                </a:solidFill>
              </a:defRPr>
            </a:lvl1pPr>
          </a:lstStyle>
          <a:p>
            <a:pPr/>
            <a:r>
              <a:t>Reuse of these materials</a:t>
            </a:r>
          </a:p>
        </p:txBody>
      </p:sp>
      <p:sp>
        <p:nvSpPr>
          <p:cNvPr id="1102" name="I intend for these materials to be reusable as open educational resources for those who would do so in a responsible manner…"/>
          <p:cNvSpPr txBox="1"/>
          <p:nvPr>
            <p:ph type="body" idx="1"/>
          </p:nvPr>
        </p:nvSpPr>
        <p:spPr>
          <a:prstGeom prst="rect">
            <a:avLst/>
          </a:prstGeom>
        </p:spPr>
        <p:txBody>
          <a:bodyPr/>
          <a:lstStyle/>
          <a:p>
            <a:pPr/>
            <a:r>
              <a:t>I intend for these materials to be reusable as open educational resources for those who would do so in a responsible manner</a:t>
            </a:r>
          </a:p>
          <a:p>
            <a:pPr/>
            <a:r>
              <a:t>Please contact me if you are interested in reusing or remixing these materials in your own teaching or educational context</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Post-War (1950s)"/>
          <p:cNvSpPr txBox="1"/>
          <p:nvPr>
            <p:ph type="title"/>
          </p:nvPr>
        </p:nvSpPr>
        <p:spPr>
          <a:xfrm>
            <a:off x="1155700" y="241300"/>
            <a:ext cx="9385300" cy="2298700"/>
          </a:xfrm>
          <a:prstGeom prst="rect">
            <a:avLst/>
          </a:prstGeom>
        </p:spPr>
        <p:txBody>
          <a:bodyPr/>
          <a:lstStyle>
            <a:lvl1pPr>
              <a:defRPr>
                <a:solidFill>
                  <a:srgbClr val="FF40FF"/>
                </a:solidFill>
              </a:defRPr>
            </a:lvl1pPr>
          </a:lstStyle>
          <a:p>
            <a:pPr/>
            <a:r>
              <a:t>Post-War (1950s)</a:t>
            </a:r>
          </a:p>
        </p:txBody>
      </p:sp>
      <p:sp>
        <p:nvSpPr>
          <p:cNvPr id="193" name="Math / Science “Won the war”…"/>
          <p:cNvSpPr txBox="1"/>
          <p:nvPr>
            <p:ph type="body" sz="half" idx="1"/>
          </p:nvPr>
        </p:nvSpPr>
        <p:spPr>
          <a:xfrm>
            <a:off x="965200" y="2565400"/>
            <a:ext cx="9156700" cy="5575300"/>
          </a:xfrm>
          <a:prstGeom prst="rect">
            <a:avLst/>
          </a:prstGeom>
        </p:spPr>
        <p:txBody>
          <a:bodyPr/>
          <a:lstStyle/>
          <a:p>
            <a:pPr/>
            <a:r>
              <a:t>Math / Science “Won the war”</a:t>
            </a:r>
          </a:p>
          <a:p>
            <a:pPr/>
            <a:r>
              <a:t>Broad-based investment in maintaining the US/West intellectual lead</a:t>
            </a:r>
          </a:p>
          <a:p>
            <a:pPr/>
            <a:r>
              <a:t>Mathematicians were valued, recruited, brilliant, arrogant, and quirky</a:t>
            </a:r>
          </a:p>
          <a:p>
            <a:pPr/>
            <a:r>
              <a:t>"A Beautiful Mind" gives a sense of the culture of the time</a:t>
            </a:r>
          </a:p>
        </p:txBody>
      </p:sp>
      <p:sp>
        <p:nvSpPr>
          <p:cNvPr id="194" name="http://www.youtube.com/watch?v=CemLiSI5ox8"/>
          <p:cNvSpPr txBox="1"/>
          <p:nvPr/>
        </p:nvSpPr>
        <p:spPr>
          <a:xfrm>
            <a:off x="6337300" y="8369300"/>
            <a:ext cx="9034389"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hlinkClick r:id="rId3" invalidUrl="" action="" tgtFrame="" tooltip="" history="1" highlightClick="0" endSnd="0"/>
              </a:defRPr>
            </a:lvl1pPr>
          </a:lstStyle>
          <a:p>
            <a:pPr/>
            <a:r>
              <a:rPr>
                <a:hlinkClick r:id="rId3" invalidUrl="" action="" tgtFrame="" tooltip="" history="1" highlightClick="0" endSnd="0"/>
              </a:rPr>
              <a:t>http://www.youtube.com/watch?v=CemLiSI5ox8</a:t>
            </a:r>
          </a:p>
        </p:txBody>
      </p:sp>
      <p:pic>
        <p:nvPicPr>
          <p:cNvPr id="195" name="Untitled.png" descr="Untitled.png"/>
          <p:cNvPicPr>
            <a:picLocks noChangeAspect="1"/>
          </p:cNvPicPr>
          <p:nvPr/>
        </p:nvPicPr>
        <p:blipFill>
          <a:blip r:embed="rId4">
            <a:extLst/>
          </a:blip>
          <a:stretch>
            <a:fillRect/>
          </a:stretch>
        </p:blipFill>
        <p:spPr>
          <a:xfrm>
            <a:off x="10634924" y="3238500"/>
            <a:ext cx="5024177" cy="365760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John Forbes Nash"/>
          <p:cNvSpPr txBox="1"/>
          <p:nvPr>
            <p:ph type="title"/>
          </p:nvPr>
        </p:nvSpPr>
        <p:spPr>
          <a:prstGeom prst="rect">
            <a:avLst/>
          </a:prstGeom>
        </p:spPr>
        <p:txBody>
          <a:bodyPr/>
          <a:lstStyle>
            <a:lvl1pPr>
              <a:defRPr>
                <a:solidFill>
                  <a:srgbClr val="00F900"/>
                </a:solidFill>
              </a:defRPr>
            </a:lvl1pPr>
          </a:lstStyle>
          <a:p>
            <a:pPr/>
            <a:r>
              <a:t>John Forbes Nash</a:t>
            </a:r>
          </a:p>
        </p:txBody>
      </p:sp>
      <p:sp>
        <p:nvSpPr>
          <p:cNvPr id="200" name="Received his Phd. Mathematics at Princeton in 1950 at 22 years old…"/>
          <p:cNvSpPr txBox="1"/>
          <p:nvPr>
            <p:ph type="body" sz="half" idx="1"/>
          </p:nvPr>
        </p:nvSpPr>
        <p:spPr>
          <a:xfrm>
            <a:off x="1155700" y="2603500"/>
            <a:ext cx="9601200" cy="5130800"/>
          </a:xfrm>
          <a:prstGeom prst="rect">
            <a:avLst/>
          </a:prstGeom>
        </p:spPr>
        <p:txBody>
          <a:bodyPr/>
          <a:lstStyle/>
          <a:p>
            <a:pPr/>
            <a:r>
              <a:t>Received his Phd. Mathematics at Princeton in 1950 at 22 years old</a:t>
            </a:r>
          </a:p>
          <a:p>
            <a:pPr/>
            <a:r>
              <a:t>Mathematics faculty at MIT - 1951 - 1958</a:t>
            </a:r>
          </a:p>
          <a:p>
            <a:pPr/>
            <a:r>
              <a:t>Schizophrenia 1959 - 1995</a:t>
            </a:r>
          </a:p>
          <a:p>
            <a:pPr/>
            <a:r>
              <a:t>Nobel Prize in Economic Sciences - 1994</a:t>
            </a:r>
          </a:p>
        </p:txBody>
      </p:sp>
      <p:sp>
        <p:nvSpPr>
          <p:cNvPr id="201" name="http://en.wikipedia.org/wiki/John_Forbes_Nash"/>
          <p:cNvSpPr txBox="1"/>
          <p:nvPr/>
        </p:nvSpPr>
        <p:spPr>
          <a:xfrm>
            <a:off x="3729483" y="8369300"/>
            <a:ext cx="877900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a:r>
              <a:t>http://en.wikipedia.org/wiki/John_Forbes_Nash</a:t>
            </a:r>
          </a:p>
        </p:txBody>
      </p:sp>
      <p:pic>
        <p:nvPicPr>
          <p:cNvPr id="202" name="436px-John_f_nash_20061102_3.jpg" descr="436px-John_f_nash_20061102_3.jpg"/>
          <p:cNvPicPr>
            <a:picLocks noChangeAspect="1"/>
          </p:cNvPicPr>
          <p:nvPr/>
        </p:nvPicPr>
        <p:blipFill>
          <a:blip r:embed="rId2">
            <a:extLst/>
          </a:blip>
          <a:stretch>
            <a:fillRect/>
          </a:stretch>
        </p:blipFill>
        <p:spPr>
          <a:xfrm>
            <a:off x="11379031" y="2603500"/>
            <a:ext cx="3949870" cy="543560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Phone Line Networking"/>
          <p:cNvSpPr txBox="1"/>
          <p:nvPr>
            <p:ph type="title"/>
          </p:nvPr>
        </p:nvSpPr>
        <p:spPr>
          <a:prstGeom prst="rect">
            <a:avLst/>
          </a:prstGeom>
        </p:spPr>
        <p:txBody>
          <a:bodyPr/>
          <a:lstStyle>
            <a:lvl1pPr>
              <a:defRPr>
                <a:solidFill>
                  <a:srgbClr val="FFFB00"/>
                </a:solidFill>
              </a:defRPr>
            </a:lvl1pPr>
          </a:lstStyle>
          <a:p>
            <a:pPr/>
            <a:r>
              <a:t>Phone Line Networking</a:t>
            </a:r>
          </a:p>
        </p:txBody>
      </p:sp>
      <p:pic>
        <p:nvPicPr>
          <p:cNvPr id="205" name="11949839031316979841alcatel_oxo_nicolas_cle_.svg.med.png" descr="11949839031316979841alcatel_oxo_nicolas_cle_.svg.med.png"/>
          <p:cNvPicPr>
            <a:picLocks noChangeAspect="1"/>
          </p:cNvPicPr>
          <p:nvPr/>
        </p:nvPicPr>
        <p:blipFill>
          <a:blip r:embed="rId2">
            <a:extLst/>
          </a:blip>
          <a:stretch>
            <a:fillRect/>
          </a:stretch>
        </p:blipFill>
        <p:spPr>
          <a:xfrm>
            <a:off x="4216400" y="2489200"/>
            <a:ext cx="3810000" cy="1943100"/>
          </a:xfrm>
          <a:prstGeom prst="rect">
            <a:avLst/>
          </a:prstGeom>
          <a:ln w="12700">
            <a:miter lim="400000"/>
          </a:ln>
        </p:spPr>
      </p:pic>
      <p:sp>
        <p:nvSpPr>
          <p:cNvPr id="206" name="Line"/>
          <p:cNvSpPr/>
          <p:nvPr/>
        </p:nvSpPr>
        <p:spPr>
          <a:xfrm flipH="1" flipV="1">
            <a:off x="1995185" y="3169855"/>
            <a:ext cx="2099681" cy="184231"/>
          </a:xfrm>
          <a:prstGeom prst="line">
            <a:avLst/>
          </a:prstGeom>
          <a:ln w="76200">
            <a:solidFill>
              <a:srgbClr val="FFFB00"/>
            </a:solidFill>
            <a:miter lim="400000"/>
            <a:headEnd type="triangle"/>
          </a:ln>
        </p:spPr>
        <p:txBody>
          <a:bodyPr lIns="0" tIns="0" rIns="0" bIns="0"/>
          <a:lstStyle/>
          <a:p>
            <a:pPr/>
          </a:p>
        </p:txBody>
      </p:sp>
      <p:sp>
        <p:nvSpPr>
          <p:cNvPr id="207" name="Line"/>
          <p:cNvSpPr/>
          <p:nvPr/>
        </p:nvSpPr>
        <p:spPr>
          <a:xfrm flipH="1">
            <a:off x="1995989" y="3784760"/>
            <a:ext cx="1984898" cy="659919"/>
          </a:xfrm>
          <a:prstGeom prst="line">
            <a:avLst/>
          </a:prstGeom>
          <a:ln w="76200">
            <a:solidFill>
              <a:srgbClr val="FFFB00"/>
            </a:solidFill>
            <a:miter lim="400000"/>
            <a:headEnd type="triangle"/>
          </a:ln>
        </p:spPr>
        <p:txBody>
          <a:bodyPr lIns="0" tIns="0" rIns="0" bIns="0"/>
          <a:lstStyle/>
          <a:p>
            <a:pPr/>
          </a:p>
        </p:txBody>
      </p:sp>
      <p:grpSp>
        <p:nvGrpSpPr>
          <p:cNvPr id="224" name="Group"/>
          <p:cNvGrpSpPr/>
          <p:nvPr/>
        </p:nvGrpSpPr>
        <p:grpSpPr>
          <a:xfrm>
            <a:off x="731837" y="2673225"/>
            <a:ext cx="1130301" cy="812926"/>
            <a:chOff x="0" y="0"/>
            <a:chExt cx="1130300" cy="812925"/>
          </a:xfrm>
        </p:grpSpPr>
        <p:grpSp>
          <p:nvGrpSpPr>
            <p:cNvPr id="222" name="Group"/>
            <p:cNvGrpSpPr/>
            <p:nvPr/>
          </p:nvGrpSpPr>
          <p:grpSpPr>
            <a:xfrm>
              <a:off x="0" y="0"/>
              <a:ext cx="1130301" cy="812926"/>
              <a:chOff x="0" y="0"/>
              <a:chExt cx="1130300" cy="812925"/>
            </a:xfrm>
          </p:grpSpPr>
          <p:grpSp>
            <p:nvGrpSpPr>
              <p:cNvPr id="220" name="Group"/>
              <p:cNvGrpSpPr/>
              <p:nvPr/>
            </p:nvGrpSpPr>
            <p:grpSpPr>
              <a:xfrm>
                <a:off x="0" y="0"/>
                <a:ext cx="1130301" cy="812926"/>
                <a:chOff x="0" y="0"/>
                <a:chExt cx="1130300" cy="812925"/>
              </a:xfrm>
            </p:grpSpPr>
            <p:grpSp>
              <p:nvGrpSpPr>
                <p:cNvPr id="210" name="Group"/>
                <p:cNvGrpSpPr/>
                <p:nvPr/>
              </p:nvGrpSpPr>
              <p:grpSpPr>
                <a:xfrm>
                  <a:off x="154551" y="0"/>
                  <a:ext cx="823505" cy="519264"/>
                  <a:chOff x="0" y="0"/>
                  <a:chExt cx="823504" cy="519263"/>
                </a:xfrm>
              </p:grpSpPr>
              <p:sp>
                <p:nvSpPr>
                  <p:cNvPr id="208" name="Rectangle"/>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209" name="Rounded Rectangle"/>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grpSp>
              <p:nvGrpSpPr>
                <p:cNvPr id="217" name="Group"/>
                <p:cNvGrpSpPr/>
                <p:nvPr/>
              </p:nvGrpSpPr>
              <p:grpSpPr>
                <a:xfrm>
                  <a:off x="0" y="676806"/>
                  <a:ext cx="1130301" cy="136120"/>
                  <a:chOff x="0" y="0"/>
                  <a:chExt cx="1130300" cy="136118"/>
                </a:xfrm>
              </p:grpSpPr>
              <p:sp>
                <p:nvSpPr>
                  <p:cNvPr id="211" name="Line"/>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212" name="Line"/>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213" name="Line"/>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214" name="Line"/>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215" name="Line"/>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216" name="Line"/>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grpSp>
            <p:sp>
              <p:nvSpPr>
                <p:cNvPr id="218" name="Rectangle"/>
                <p:cNvSpPr/>
                <p:nvPr/>
              </p:nvSpPr>
              <p:spPr>
                <a:xfrm>
                  <a:off x="156857" y="535648"/>
                  <a:ext cx="822353" cy="133598"/>
                </a:xfrm>
                <a:prstGeom prst="rect">
                  <a:avLst/>
                </a:prstGeom>
                <a:no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219" name="Line"/>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a:p>
              </p:txBody>
            </p:sp>
          </p:grpSp>
          <p:sp>
            <p:nvSpPr>
              <p:cNvPr id="221" name="Rectangle"/>
              <p:cNvSpPr/>
              <p:nvPr/>
            </p:nvSpPr>
            <p:spPr>
              <a:xfrm flipH="1" rot="10800000">
                <a:off x="208759" y="578499"/>
                <a:ext cx="88810" cy="13865"/>
              </a:xfrm>
              <a:prstGeom prst="rect">
                <a:avLst/>
              </a:prstGeom>
              <a:solidFill>
                <a:srgbClr val="000000"/>
              </a:solidFill>
              <a:ln w="50800" cap="flat">
                <a:solidFill>
                  <a:srgbClr val="000000"/>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pic>
          <p:nvPicPr>
            <p:cNvPr id="223" name="Snapshot 2008-09-30 11-49-33.jpg" descr="Snapshot 2008-09-30 11-49-33.jpg"/>
            <p:cNvPicPr>
              <a:picLocks noChangeAspect="1"/>
            </p:cNvPicPr>
            <p:nvPr/>
          </p:nvPicPr>
          <p:blipFill>
            <a:blip r:embed="rId3">
              <a:extLst/>
            </a:blip>
            <a:stretch>
              <a:fillRect/>
            </a:stretch>
          </p:blipFill>
          <p:spPr>
            <a:xfrm>
              <a:off x="299975" y="69599"/>
              <a:ext cx="528959" cy="379088"/>
            </a:xfrm>
            <a:prstGeom prst="rect">
              <a:avLst/>
            </a:prstGeom>
            <a:ln w="12700" cap="flat">
              <a:noFill/>
              <a:miter lim="400000"/>
            </a:ln>
            <a:effectLst/>
          </p:spPr>
        </p:pic>
      </p:grpSp>
      <p:pic>
        <p:nvPicPr>
          <p:cNvPr id="225" name="11949839031316979841alcatel_oxo_nicolas_cle_.svg.med.png" descr="11949839031316979841alcatel_oxo_nicolas_cle_.svg.med.png"/>
          <p:cNvPicPr>
            <a:picLocks noChangeAspect="1"/>
          </p:cNvPicPr>
          <p:nvPr/>
        </p:nvPicPr>
        <p:blipFill>
          <a:blip r:embed="rId2">
            <a:extLst/>
          </a:blip>
          <a:stretch>
            <a:fillRect/>
          </a:stretch>
        </p:blipFill>
        <p:spPr>
          <a:xfrm>
            <a:off x="11798300" y="2108200"/>
            <a:ext cx="3810000" cy="1943100"/>
          </a:xfrm>
          <a:prstGeom prst="rect">
            <a:avLst/>
          </a:prstGeom>
          <a:ln w="12700">
            <a:miter lim="400000"/>
          </a:ln>
        </p:spPr>
      </p:pic>
      <p:pic>
        <p:nvPicPr>
          <p:cNvPr id="226" name="11949839031316979841alcatel_oxo_nicolas_cle_.svg.med.png" descr="11949839031316979841alcatel_oxo_nicolas_cle_.svg.med.png"/>
          <p:cNvPicPr>
            <a:picLocks noChangeAspect="1"/>
          </p:cNvPicPr>
          <p:nvPr/>
        </p:nvPicPr>
        <p:blipFill>
          <a:blip r:embed="rId2">
            <a:extLst/>
          </a:blip>
          <a:stretch>
            <a:fillRect/>
          </a:stretch>
        </p:blipFill>
        <p:spPr>
          <a:xfrm>
            <a:off x="11557000" y="4356100"/>
            <a:ext cx="3810000" cy="1943100"/>
          </a:xfrm>
          <a:prstGeom prst="rect">
            <a:avLst/>
          </a:prstGeom>
          <a:ln w="12700">
            <a:miter lim="400000"/>
          </a:ln>
        </p:spPr>
      </p:pic>
      <p:grpSp>
        <p:nvGrpSpPr>
          <p:cNvPr id="243" name="Group"/>
          <p:cNvGrpSpPr/>
          <p:nvPr/>
        </p:nvGrpSpPr>
        <p:grpSpPr>
          <a:xfrm>
            <a:off x="731837" y="4159125"/>
            <a:ext cx="1130301" cy="812926"/>
            <a:chOff x="0" y="0"/>
            <a:chExt cx="1130300" cy="812925"/>
          </a:xfrm>
        </p:grpSpPr>
        <p:grpSp>
          <p:nvGrpSpPr>
            <p:cNvPr id="241" name="Group"/>
            <p:cNvGrpSpPr/>
            <p:nvPr/>
          </p:nvGrpSpPr>
          <p:grpSpPr>
            <a:xfrm>
              <a:off x="0" y="0"/>
              <a:ext cx="1130301" cy="812926"/>
              <a:chOff x="0" y="0"/>
              <a:chExt cx="1130300" cy="812925"/>
            </a:xfrm>
          </p:grpSpPr>
          <p:grpSp>
            <p:nvGrpSpPr>
              <p:cNvPr id="239" name="Group"/>
              <p:cNvGrpSpPr/>
              <p:nvPr/>
            </p:nvGrpSpPr>
            <p:grpSpPr>
              <a:xfrm>
                <a:off x="0" y="0"/>
                <a:ext cx="1130301" cy="812926"/>
                <a:chOff x="0" y="0"/>
                <a:chExt cx="1130300" cy="812925"/>
              </a:xfrm>
            </p:grpSpPr>
            <p:grpSp>
              <p:nvGrpSpPr>
                <p:cNvPr id="229" name="Group"/>
                <p:cNvGrpSpPr/>
                <p:nvPr/>
              </p:nvGrpSpPr>
              <p:grpSpPr>
                <a:xfrm>
                  <a:off x="154551" y="0"/>
                  <a:ext cx="823505" cy="519264"/>
                  <a:chOff x="0" y="0"/>
                  <a:chExt cx="823504" cy="519263"/>
                </a:xfrm>
              </p:grpSpPr>
              <p:sp>
                <p:nvSpPr>
                  <p:cNvPr id="227" name="Rectangle"/>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228" name="Rounded Rectangle"/>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grpSp>
              <p:nvGrpSpPr>
                <p:cNvPr id="236" name="Group"/>
                <p:cNvGrpSpPr/>
                <p:nvPr/>
              </p:nvGrpSpPr>
              <p:grpSpPr>
                <a:xfrm>
                  <a:off x="0" y="676806"/>
                  <a:ext cx="1130301" cy="136120"/>
                  <a:chOff x="0" y="0"/>
                  <a:chExt cx="1130300" cy="136118"/>
                </a:xfrm>
              </p:grpSpPr>
              <p:sp>
                <p:nvSpPr>
                  <p:cNvPr id="230" name="Line"/>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231" name="Line"/>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232" name="Line"/>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233" name="Line"/>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234" name="Line"/>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235" name="Line"/>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grpSp>
            <p:sp>
              <p:nvSpPr>
                <p:cNvPr id="237" name="Rectangle"/>
                <p:cNvSpPr/>
                <p:nvPr/>
              </p:nvSpPr>
              <p:spPr>
                <a:xfrm>
                  <a:off x="156857" y="535648"/>
                  <a:ext cx="822353" cy="133598"/>
                </a:xfrm>
                <a:prstGeom prst="rect">
                  <a:avLst/>
                </a:prstGeom>
                <a:no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238" name="Line"/>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a:p>
              </p:txBody>
            </p:sp>
          </p:grpSp>
          <p:sp>
            <p:nvSpPr>
              <p:cNvPr id="240" name="Rectangle"/>
              <p:cNvSpPr/>
              <p:nvPr/>
            </p:nvSpPr>
            <p:spPr>
              <a:xfrm flipH="1" rot="10800000">
                <a:off x="208759" y="578499"/>
                <a:ext cx="88810" cy="13865"/>
              </a:xfrm>
              <a:prstGeom prst="rect">
                <a:avLst/>
              </a:prstGeom>
              <a:solidFill>
                <a:srgbClr val="000000"/>
              </a:solidFill>
              <a:ln w="50800" cap="flat">
                <a:solidFill>
                  <a:srgbClr val="000000"/>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pic>
          <p:nvPicPr>
            <p:cNvPr id="242" name="Snapshot 2008-09-30 11-49-33.jpg" descr="Snapshot 2008-09-30 11-49-33.jpg"/>
            <p:cNvPicPr>
              <a:picLocks noChangeAspect="1"/>
            </p:cNvPicPr>
            <p:nvPr/>
          </p:nvPicPr>
          <p:blipFill>
            <a:blip r:embed="rId3">
              <a:extLst/>
            </a:blip>
            <a:stretch>
              <a:fillRect/>
            </a:stretch>
          </p:blipFill>
          <p:spPr>
            <a:xfrm>
              <a:off x="299975" y="69599"/>
              <a:ext cx="528959" cy="379088"/>
            </a:xfrm>
            <a:prstGeom prst="rect">
              <a:avLst/>
            </a:prstGeom>
            <a:ln w="12700" cap="flat">
              <a:noFill/>
              <a:miter lim="400000"/>
            </a:ln>
            <a:effectLst/>
          </p:spPr>
        </p:pic>
      </p:grpSp>
      <p:pic>
        <p:nvPicPr>
          <p:cNvPr id="244" name="11949839031316979841alcatel_oxo_nicolas_cle_.svg.med.png" descr="11949839031316979841alcatel_oxo_nicolas_cle_.svg.med.png"/>
          <p:cNvPicPr>
            <a:picLocks noChangeAspect="1"/>
          </p:cNvPicPr>
          <p:nvPr/>
        </p:nvPicPr>
        <p:blipFill>
          <a:blip r:embed="rId2">
            <a:extLst/>
          </a:blip>
          <a:stretch>
            <a:fillRect/>
          </a:stretch>
        </p:blipFill>
        <p:spPr>
          <a:xfrm>
            <a:off x="11557000" y="6705600"/>
            <a:ext cx="3810000" cy="1943100"/>
          </a:xfrm>
          <a:prstGeom prst="rect">
            <a:avLst/>
          </a:prstGeom>
          <a:ln w="12700">
            <a:miter lim="400000"/>
          </a:ln>
        </p:spPr>
      </p:pic>
      <p:pic>
        <p:nvPicPr>
          <p:cNvPr id="245" name="11949839031316979841alcatel_oxo_nicolas_cle_.svg.med.png" descr="11949839031316979841alcatel_oxo_nicolas_cle_.svg.med.png"/>
          <p:cNvPicPr>
            <a:picLocks noChangeAspect="1"/>
          </p:cNvPicPr>
          <p:nvPr/>
        </p:nvPicPr>
        <p:blipFill>
          <a:blip r:embed="rId2">
            <a:extLst/>
          </a:blip>
          <a:stretch>
            <a:fillRect/>
          </a:stretch>
        </p:blipFill>
        <p:spPr>
          <a:xfrm>
            <a:off x="5397500" y="5181600"/>
            <a:ext cx="3810000" cy="1943100"/>
          </a:xfrm>
          <a:prstGeom prst="rect">
            <a:avLst/>
          </a:prstGeom>
          <a:ln w="12700">
            <a:miter lim="400000"/>
          </a:ln>
        </p:spPr>
      </p:pic>
      <p:sp>
        <p:nvSpPr>
          <p:cNvPr id="246" name="Line"/>
          <p:cNvSpPr/>
          <p:nvPr/>
        </p:nvSpPr>
        <p:spPr>
          <a:xfrm flipH="1">
            <a:off x="8854954" y="3295134"/>
            <a:ext cx="2719208" cy="1479584"/>
          </a:xfrm>
          <a:prstGeom prst="line">
            <a:avLst/>
          </a:prstGeom>
          <a:ln w="76200">
            <a:solidFill>
              <a:srgbClr val="FFFB00"/>
            </a:solidFill>
            <a:miter lim="400000"/>
            <a:headEnd type="triangle"/>
            <a:tailEnd type="triangle"/>
          </a:ln>
        </p:spPr>
        <p:txBody>
          <a:bodyPr lIns="0" tIns="0" rIns="0" bIns="0"/>
          <a:lstStyle/>
          <a:p>
            <a:pPr/>
          </a:p>
        </p:txBody>
      </p:sp>
      <p:sp>
        <p:nvSpPr>
          <p:cNvPr id="247" name="Line"/>
          <p:cNvSpPr/>
          <p:nvPr/>
        </p:nvSpPr>
        <p:spPr>
          <a:xfrm flipH="1" flipV="1">
            <a:off x="13416343" y="5823351"/>
            <a:ext cx="41157" cy="802513"/>
          </a:xfrm>
          <a:prstGeom prst="line">
            <a:avLst/>
          </a:prstGeom>
          <a:ln w="76200">
            <a:solidFill>
              <a:srgbClr val="FFFB00"/>
            </a:solidFill>
            <a:miter lim="400000"/>
            <a:headEnd type="triangle"/>
            <a:tailEnd type="triangle"/>
          </a:ln>
        </p:spPr>
        <p:txBody>
          <a:bodyPr lIns="0" tIns="0" rIns="0" bIns="0"/>
          <a:lstStyle/>
          <a:p>
            <a:pPr/>
          </a:p>
        </p:txBody>
      </p:sp>
      <p:sp>
        <p:nvSpPr>
          <p:cNvPr id="248" name="Dialup"/>
          <p:cNvSpPr txBox="1"/>
          <p:nvPr/>
        </p:nvSpPr>
        <p:spPr>
          <a:xfrm>
            <a:off x="3590490" y="4521200"/>
            <a:ext cx="130998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Dialup</a:t>
            </a:r>
          </a:p>
        </p:txBody>
      </p:sp>
      <p:sp>
        <p:nvSpPr>
          <p:cNvPr id="249" name="Leased"/>
          <p:cNvSpPr txBox="1"/>
          <p:nvPr/>
        </p:nvSpPr>
        <p:spPr>
          <a:xfrm>
            <a:off x="9321018" y="2616200"/>
            <a:ext cx="138053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Leased</a:t>
            </a:r>
          </a:p>
        </p:txBody>
      </p:sp>
      <p:pic>
        <p:nvPicPr>
          <p:cNvPr id="250" name="Acoustic_coupler_20041015_175456_1.jpg" descr="Acoustic_coupler_20041015_175456_1.jpg"/>
          <p:cNvPicPr>
            <a:picLocks noChangeAspect="1"/>
          </p:cNvPicPr>
          <p:nvPr/>
        </p:nvPicPr>
        <p:blipFill>
          <a:blip r:embed="rId4">
            <a:extLst/>
          </a:blip>
          <a:stretch>
            <a:fillRect/>
          </a:stretch>
        </p:blipFill>
        <p:spPr>
          <a:xfrm>
            <a:off x="604205" y="5522118"/>
            <a:ext cx="1846895" cy="1409701"/>
          </a:xfrm>
          <a:prstGeom prst="rect">
            <a:avLst/>
          </a:prstGeom>
          <a:ln w="12700">
            <a:miter lim="400000"/>
          </a:ln>
        </p:spPr>
      </p:pic>
      <p:sp>
        <p:nvSpPr>
          <p:cNvPr id="251" name="Clipart: http://www.clker.com/search/networksym/1…"/>
          <p:cNvSpPr txBox="1"/>
          <p:nvPr/>
        </p:nvSpPr>
        <p:spPr>
          <a:xfrm>
            <a:off x="-1092" y="7677150"/>
            <a:ext cx="6896101" cy="863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defTabSz="546100">
              <a:defRPr sz="2600">
                <a:solidFill>
                  <a:srgbClr val="FFFFFF"/>
                </a:solidFill>
                <a:latin typeface="+mn-lt"/>
                <a:ea typeface="+mn-ea"/>
                <a:cs typeface="+mn-cs"/>
                <a:sym typeface="Gill Sans"/>
              </a:defRPr>
            </a:pPr>
            <a:r>
              <a:t>Clipart: </a:t>
            </a:r>
            <a:r>
              <a:rPr sz="2500" u="sng">
                <a:hlinkClick r:id="rId5" invalidUrl="" action="" tgtFrame="" tooltip="" history="1" highlightClick="0" endSnd="0"/>
              </a:rPr>
              <a:t>http://www.clker.com/search/networksym/1</a:t>
            </a:r>
          </a:p>
          <a:p>
            <a:pPr algn="ctr" defTabSz="546100">
              <a:defRPr sz="2600">
                <a:solidFill>
                  <a:srgbClr val="FFFFFF"/>
                </a:solidFill>
                <a:latin typeface="+mn-lt"/>
                <a:ea typeface="+mn-ea"/>
                <a:cs typeface="+mn-cs"/>
                <a:sym typeface="Gill Sans"/>
              </a:defRPr>
            </a:pPr>
            <a:r>
              <a:t>Modem: </a:t>
            </a:r>
            <a:r>
              <a:rPr u="sng">
                <a:hlinkClick r:id="rId6" invalidUrl="" action="" tgtFrame="" tooltip="" history="1" highlightClick="0" endSnd="0"/>
              </a:rPr>
              <a:t>http://en.wikipedia.org/wiki/Modem</a:t>
            </a:r>
          </a:p>
        </p:txBody>
      </p:sp>
      <p:sp>
        <p:nvSpPr>
          <p:cNvPr id="252" name="Line"/>
          <p:cNvSpPr/>
          <p:nvPr/>
        </p:nvSpPr>
        <p:spPr>
          <a:xfrm flipH="1" flipV="1">
            <a:off x="1934258" y="4588719"/>
            <a:ext cx="3351688" cy="1479822"/>
          </a:xfrm>
          <a:prstGeom prst="line">
            <a:avLst/>
          </a:prstGeom>
          <a:ln w="76200">
            <a:solidFill>
              <a:srgbClr val="FFFB00"/>
            </a:solidFill>
            <a:prstDash val="sysDot"/>
            <a:miter lim="400000"/>
            <a:headEnd type="triangle"/>
          </a:ln>
        </p:spPr>
        <p:txBody>
          <a:bodyPr lIns="0" tIns="0" rIns="0" bIns="0"/>
          <a:lstStyle/>
          <a:p>
            <a:pP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jpeg"/></Relationships>

</file>

<file path=ppt/theme/_rels/theme2.xml.rels><?xml version="1.0" encoding="UTF-8"?>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254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46100" rtl="0" fontAlgn="auto" latinLnBrk="0" hangingPunct="0">
          <a:lnSpc>
            <a:spcPct val="100000"/>
          </a:lnSpc>
          <a:spcBef>
            <a:spcPts val="0"/>
          </a:spcBef>
          <a:spcAft>
            <a:spcPts val="0"/>
          </a:spcAft>
          <a:buClrTx/>
          <a:buSzTx/>
          <a:buFontTx/>
          <a:buNone/>
          <a:tabLst/>
          <a:defRPr b="0" baseline="0" cap="none" i="0" spc="0" strike="noStrike" sz="2600" u="none" kumimoji="0" normalizeH="0">
            <a:ln>
              <a:noFill/>
            </a:ln>
            <a:solidFill>
              <a:srgbClr val="FFFFFF"/>
            </a:solidFill>
            <a:effectLst>
              <a:outerShdw sx="100000" sy="100000" kx="0" ky="0" algn="b" rotWithShape="0" blurRad="38100" dist="12700" dir="540000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254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46100" rtl="0" fontAlgn="auto" latinLnBrk="0" hangingPunct="0">
          <a:lnSpc>
            <a:spcPct val="100000"/>
          </a:lnSpc>
          <a:spcBef>
            <a:spcPts val="0"/>
          </a:spcBef>
          <a:spcAft>
            <a:spcPts val="0"/>
          </a:spcAft>
          <a:buClrTx/>
          <a:buSzTx/>
          <a:buFontTx/>
          <a:buNone/>
          <a:tabLst/>
          <a:defRPr b="0" baseline="0" cap="none" i="0" spc="0" strike="noStrike" sz="2600" u="none" kumimoji="0" normalizeH="0">
            <a:ln>
              <a:noFill/>
            </a:ln>
            <a:solidFill>
              <a:srgbClr val="FFFFFF"/>
            </a:solidFill>
            <a:effectLst>
              <a:outerShdw sx="100000" sy="100000" kx="0" ky="0" algn="b" rotWithShape="0" blurRad="38100" dist="12700" dir="540000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